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1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E4EFDD-9313-4CBE-BE94-2D58A6D60B21}">
  <a:tblStyle styleId="{0CE4EFDD-9313-4CBE-BE94-2D58A6D60B2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6A566B-9048-4C56-A66B-289F21DE8CA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72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2555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андартный слайд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1800"/>
              <a:buFont typeface="Roboto"/>
              <a:buNone/>
              <a:defRPr sz="1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икеры">
  <p:cSld name="TITLE_AND_BODY_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1800"/>
              <a:buFont typeface="Roboto"/>
              <a:buNone/>
              <a:defRPr sz="1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284742" y="2541075"/>
            <a:ext cx="1897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Имя Фамилия</a:t>
            </a: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284750" y="3038627"/>
            <a:ext cx="17646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Должность, компания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" name="Shape 33"/>
          <p:cNvCxnSpPr/>
          <p:nvPr/>
        </p:nvCxnSpPr>
        <p:spPr>
          <a:xfrm>
            <a:off x="370375" y="2410317"/>
            <a:ext cx="16581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Shape 34"/>
          <p:cNvCxnSpPr/>
          <p:nvPr/>
        </p:nvCxnSpPr>
        <p:spPr>
          <a:xfrm>
            <a:off x="370375" y="4370542"/>
            <a:ext cx="1658100" cy="0"/>
          </a:xfrm>
          <a:prstGeom prst="straightConnector1">
            <a:avLst/>
          </a:prstGeom>
          <a:noFill/>
          <a:ln w="952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/>
          <p:nvPr/>
        </p:nvSpPr>
        <p:spPr>
          <a:xfrm>
            <a:off x="38850" y="3897150"/>
            <a:ext cx="23601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Сфера деятельности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050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Сфера деятельности</a:t>
            </a:r>
            <a:endParaRPr sz="700">
              <a:solidFill>
                <a:srgbClr val="5F747A"/>
              </a:solidFill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3090022" y="3866839"/>
            <a:ext cx="23601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19050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Сфера деятельности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050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Сфера деятельности</a:t>
            </a:r>
            <a:endParaRPr sz="700"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3338727" y="2541075"/>
            <a:ext cx="17646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Имя Фамилия</a:t>
            </a: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3368075" y="2870175"/>
            <a:ext cx="18639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Должность, компания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6325454" y="3866842"/>
            <a:ext cx="23601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19050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Сфера деятельности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050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Сфера деятельности</a:t>
            </a:r>
            <a:endParaRPr sz="700"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6555450" y="2736675"/>
            <a:ext cx="19959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Имя Фамилия</a:t>
            </a: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6555450" y="3077300"/>
            <a:ext cx="18639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Должность, компания</a:t>
            </a:r>
            <a:endParaRPr sz="800">
              <a:solidFill>
                <a:srgbClr val="5F747A"/>
              </a:solidFill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x="3436370" y="2411917"/>
            <a:ext cx="1667400" cy="0"/>
          </a:xfrm>
          <a:prstGeom prst="straightConnector1">
            <a:avLst/>
          </a:prstGeom>
          <a:noFill/>
          <a:ln w="28575" cap="flat" cmpd="sng">
            <a:solidFill>
              <a:srgbClr val="D838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Shape 43"/>
          <p:cNvCxnSpPr/>
          <p:nvPr/>
        </p:nvCxnSpPr>
        <p:spPr>
          <a:xfrm>
            <a:off x="6663142" y="2410325"/>
            <a:ext cx="1663500" cy="0"/>
          </a:xfrm>
          <a:prstGeom prst="straightConnector1">
            <a:avLst/>
          </a:prstGeom>
          <a:noFill/>
          <a:ln w="2857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Shape 44"/>
          <p:cNvCxnSpPr/>
          <p:nvPr/>
        </p:nvCxnSpPr>
        <p:spPr>
          <a:xfrm>
            <a:off x="3436370" y="4372142"/>
            <a:ext cx="1667400" cy="0"/>
          </a:xfrm>
          <a:prstGeom prst="straightConnector1">
            <a:avLst/>
          </a:prstGeom>
          <a:noFill/>
          <a:ln w="9525" cap="flat" cmpd="sng">
            <a:solidFill>
              <a:srgbClr val="D838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Shape 45"/>
          <p:cNvCxnSpPr/>
          <p:nvPr/>
        </p:nvCxnSpPr>
        <p:spPr>
          <a:xfrm>
            <a:off x="6663142" y="4370550"/>
            <a:ext cx="1663500" cy="0"/>
          </a:xfrm>
          <a:prstGeom prst="straightConnector1">
            <a:avLst/>
          </a:prstGeom>
          <a:noFill/>
          <a:ln w="952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зывы">
  <p:cSld name="TITLE_AND_BODY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1330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1800"/>
              <a:buFont typeface="Roboto"/>
              <a:buNone/>
              <a:defRPr sz="1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1180475" y="3291632"/>
            <a:ext cx="29112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  <a:endParaRPr sz="7200" b="1">
              <a:solidFill>
                <a:srgbClr val="F2F2F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1866275" y="2372390"/>
            <a:ext cx="30837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endParaRPr sz="7200" b="1">
              <a:solidFill>
                <a:srgbClr val="F2F2F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3" name="Shape 53"/>
          <p:cNvCxnSpPr/>
          <p:nvPr/>
        </p:nvCxnSpPr>
        <p:spPr>
          <a:xfrm>
            <a:off x="370375" y="1352180"/>
            <a:ext cx="36867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Shape 54"/>
          <p:cNvCxnSpPr/>
          <p:nvPr/>
        </p:nvCxnSpPr>
        <p:spPr>
          <a:xfrm>
            <a:off x="4571925" y="1352180"/>
            <a:ext cx="3686700" cy="0"/>
          </a:xfrm>
          <a:prstGeom prst="straightConnector1">
            <a:avLst/>
          </a:prstGeom>
          <a:noFill/>
          <a:ln w="2857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Shape 55"/>
          <p:cNvCxnSpPr/>
          <p:nvPr/>
        </p:nvCxnSpPr>
        <p:spPr>
          <a:xfrm>
            <a:off x="370375" y="4303923"/>
            <a:ext cx="3686700" cy="0"/>
          </a:xfrm>
          <a:prstGeom prst="straightConnector1">
            <a:avLst/>
          </a:prstGeom>
          <a:noFill/>
          <a:ln w="952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4571925" y="4303923"/>
            <a:ext cx="3686700" cy="0"/>
          </a:xfrm>
          <a:prstGeom prst="straightConnector1">
            <a:avLst/>
          </a:prstGeom>
          <a:noFill/>
          <a:ln w="952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2059475" y="1445125"/>
            <a:ext cx="1971000" cy="2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2059475" y="1862025"/>
            <a:ext cx="2053500" cy="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79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79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79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79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79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79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79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794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2059475" y="2289575"/>
            <a:ext cx="2088300" cy="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794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5374500" y="3291632"/>
            <a:ext cx="29112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  <a:endParaRPr sz="7200" b="1">
              <a:solidFill>
                <a:srgbClr val="F2F2F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6060300" y="2372390"/>
            <a:ext cx="30837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endParaRPr sz="7200" b="1">
              <a:solidFill>
                <a:srgbClr val="F2F2F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ubTitle" idx="4"/>
          </p:nvPr>
        </p:nvSpPr>
        <p:spPr>
          <a:xfrm>
            <a:off x="6253500" y="1445125"/>
            <a:ext cx="1971000" cy="2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5"/>
          </p:nvPr>
        </p:nvSpPr>
        <p:spPr>
          <a:xfrm>
            <a:off x="6253500" y="1862025"/>
            <a:ext cx="2053500" cy="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794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6"/>
          </p:nvPr>
        </p:nvSpPr>
        <p:spPr>
          <a:xfrm>
            <a:off x="6253500" y="2289575"/>
            <a:ext cx="2088300" cy="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794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аектории">
  <p:cSld name="TITLE_AND_BODY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Shape 69"/>
          <p:cNvCxnSpPr/>
          <p:nvPr/>
        </p:nvCxnSpPr>
        <p:spPr>
          <a:xfrm>
            <a:off x="370375" y="1718475"/>
            <a:ext cx="29598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70"/>
          <p:cNvCxnSpPr/>
          <p:nvPr/>
        </p:nvCxnSpPr>
        <p:spPr>
          <a:xfrm>
            <a:off x="370375" y="3443950"/>
            <a:ext cx="2959800" cy="0"/>
          </a:xfrm>
          <a:prstGeom prst="straightConnector1">
            <a:avLst/>
          </a:prstGeom>
          <a:noFill/>
          <a:ln w="952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Shape 71"/>
          <p:cNvCxnSpPr/>
          <p:nvPr/>
        </p:nvCxnSpPr>
        <p:spPr>
          <a:xfrm>
            <a:off x="3849893" y="1718475"/>
            <a:ext cx="3446700" cy="0"/>
          </a:xfrm>
          <a:prstGeom prst="straightConnector1">
            <a:avLst/>
          </a:prstGeom>
          <a:noFill/>
          <a:ln w="28575" cap="flat" cmpd="sng">
            <a:solidFill>
              <a:srgbClr val="F37B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Shape 72"/>
          <p:cNvCxnSpPr/>
          <p:nvPr/>
        </p:nvCxnSpPr>
        <p:spPr>
          <a:xfrm>
            <a:off x="3849893" y="3443950"/>
            <a:ext cx="3446700" cy="0"/>
          </a:xfrm>
          <a:prstGeom prst="straightConnector1">
            <a:avLst/>
          </a:prstGeom>
          <a:noFill/>
          <a:ln w="9525" cap="flat" cmpd="sng">
            <a:solidFill>
              <a:srgbClr val="F37B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78650" y="1337300"/>
            <a:ext cx="3051600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2"/>
          </p:nvPr>
        </p:nvSpPr>
        <p:spPr>
          <a:xfrm>
            <a:off x="3756850" y="1337300"/>
            <a:ext cx="3446700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46250" y="1822513"/>
            <a:ext cx="2959800" cy="151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900"/>
              <a:buFont typeface="Roboto"/>
              <a:buChar char="—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1400"/>
              <a:buFont typeface="Roboto"/>
              <a:buChar char="⎼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278656" y="3430014"/>
            <a:ext cx="2959800" cy="22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794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5"/>
          </p:nvPr>
        </p:nvSpPr>
        <p:spPr>
          <a:xfrm>
            <a:off x="3756848" y="3430014"/>
            <a:ext cx="2959800" cy="22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794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6"/>
          </p:nvPr>
        </p:nvSpPr>
        <p:spPr>
          <a:xfrm>
            <a:off x="3523175" y="1822513"/>
            <a:ext cx="2959800" cy="151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●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79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○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794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F747A"/>
              </a:buClr>
              <a:buSzPts val="800"/>
              <a:buFont typeface="Roboto"/>
              <a:buChar char="■"/>
              <a:defRPr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1800"/>
              <a:buFont typeface="Roboto"/>
              <a:buNone/>
              <a:defRPr sz="1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еленый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1800"/>
              <a:buFont typeface="Roboto"/>
              <a:buNone/>
              <a:defRPr sz="1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 idx="2"/>
          </p:nvPr>
        </p:nvSpPr>
        <p:spPr>
          <a:xfrm>
            <a:off x="235500" y="502076"/>
            <a:ext cx="8596800" cy="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Roboto"/>
              <a:buNone/>
              <a:defRPr sz="10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3" name="Shape 83"/>
          <p:cNvCxnSpPr/>
          <p:nvPr/>
        </p:nvCxnSpPr>
        <p:spPr>
          <a:xfrm>
            <a:off x="351050" y="1234217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4" name="Shape 8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Shape 87"/>
          <p:cNvCxnSpPr/>
          <p:nvPr/>
        </p:nvCxnSpPr>
        <p:spPr>
          <a:xfrm>
            <a:off x="6424500" y="812625"/>
            <a:ext cx="0" cy="3505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ранжевый">
  <p:cSld name="TITLE_ONLY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1800"/>
              <a:buFont typeface="Roboto"/>
              <a:buNone/>
              <a:defRPr sz="1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 idx="2"/>
          </p:nvPr>
        </p:nvSpPr>
        <p:spPr>
          <a:xfrm>
            <a:off x="235500" y="502076"/>
            <a:ext cx="8596800" cy="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Roboto"/>
              <a:buNone/>
              <a:defRPr sz="10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351050" y="1237648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F37B4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" name="Shape 9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Shape 95"/>
          <p:cNvCxnSpPr/>
          <p:nvPr/>
        </p:nvCxnSpPr>
        <p:spPr>
          <a:xfrm>
            <a:off x="6424500" y="812625"/>
            <a:ext cx="0" cy="3505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расный">
  <p:cSld name="TITLE_ONLY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1800"/>
              <a:buFont typeface="Roboto"/>
              <a:buNone/>
              <a:defRPr sz="1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 idx="2"/>
          </p:nvPr>
        </p:nvSpPr>
        <p:spPr>
          <a:xfrm>
            <a:off x="235500" y="502076"/>
            <a:ext cx="8596800" cy="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Roboto"/>
              <a:buNone/>
              <a:defRPr sz="10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9" name="Shape 99"/>
          <p:cNvCxnSpPr/>
          <p:nvPr/>
        </p:nvCxnSpPr>
        <p:spPr>
          <a:xfrm>
            <a:off x="351050" y="1237648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D8382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0" name="Shape 100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Shape 103"/>
          <p:cNvCxnSpPr/>
          <p:nvPr/>
        </p:nvCxnSpPr>
        <p:spPr>
          <a:xfrm>
            <a:off x="6424500" y="812625"/>
            <a:ext cx="0" cy="3505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Желтый">
  <p:cSld name="TITLE_ONLY_1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1800"/>
              <a:buFont typeface="Roboto"/>
              <a:buNone/>
              <a:defRPr sz="1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title" idx="2"/>
          </p:nvPr>
        </p:nvSpPr>
        <p:spPr>
          <a:xfrm>
            <a:off x="235500" y="502076"/>
            <a:ext cx="8596800" cy="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Roboto"/>
              <a:buNone/>
              <a:defRPr sz="10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07" name="Shape 107"/>
          <p:cNvCxnSpPr/>
          <p:nvPr/>
        </p:nvCxnSpPr>
        <p:spPr>
          <a:xfrm>
            <a:off x="351050" y="1237648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8" name="Shape 10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Shape 111"/>
          <p:cNvCxnSpPr/>
          <p:nvPr/>
        </p:nvCxnSpPr>
        <p:spPr>
          <a:xfrm>
            <a:off x="6424500" y="812625"/>
            <a:ext cx="0" cy="3505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для ч/б фото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40" y="187565"/>
            <a:ext cx="1055750" cy="1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51050" y="623050"/>
            <a:ext cx="3383400" cy="45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5F6165"/>
              </a:buClr>
              <a:buFont typeface="Arial"/>
              <a:buNone/>
            </a:pPr>
            <a:r>
              <a:rPr lang="en" sz="1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ПРЕДСТАВЛЯЕМ СПИКЕРОВ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413" y="221324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925" y="203150"/>
            <a:ext cx="509300" cy="15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04026"/>
            <a:ext cx="9144000" cy="213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slNLuHj5M&amp;feature=youtu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business-class.p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46250" y="1822513"/>
            <a:ext cx="2959800" cy="15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Бизнес-моделирование</a:t>
            </a:r>
            <a:endParaRPr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747A"/>
              </a:solidFill>
            </a:endParaRPr>
          </a:p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Исследование рынка </a:t>
            </a:r>
            <a:endParaRPr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747A"/>
              </a:solidFill>
            </a:endParaRPr>
          </a:p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Поиск клиентов</a:t>
            </a:r>
            <a:endParaRPr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747A"/>
              </a:solidFill>
            </a:endParaRPr>
          </a:p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Продажи</a:t>
            </a:r>
            <a:endParaRPr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747A"/>
              </a:solidFill>
            </a:endParaRPr>
          </a:p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Регистрация бизнеса</a:t>
            </a:r>
            <a:endParaRPr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747A"/>
              </a:solidFill>
            </a:endParaRPr>
          </a:p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Финансовый учет</a:t>
            </a:r>
            <a:endParaRPr>
              <a:solidFill>
                <a:srgbClr val="5F747A"/>
              </a:solidFill>
            </a:endParaRPr>
          </a:p>
        </p:txBody>
      </p:sp>
      <p:cxnSp>
        <p:nvCxnSpPr>
          <p:cNvPr id="144" name="Shape 144"/>
          <p:cNvCxnSpPr/>
          <p:nvPr/>
        </p:nvCxnSpPr>
        <p:spPr>
          <a:xfrm>
            <a:off x="6662235" y="-947195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278650" y="1337300"/>
            <a:ext cx="3051600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Для желающих начать собственный бизнес</a:t>
            </a: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ubTitle" idx="2"/>
          </p:nvPr>
        </p:nvSpPr>
        <p:spPr>
          <a:xfrm>
            <a:off x="3756850" y="1337300"/>
            <a:ext cx="3446700" cy="3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Для желающих развивать существующий бизнес</a:t>
            </a: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" name="Shape 147"/>
          <p:cNvCxnSpPr/>
          <p:nvPr/>
        </p:nvCxnSpPr>
        <p:spPr>
          <a:xfrm>
            <a:off x="370375" y="1718475"/>
            <a:ext cx="29598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Shape 148"/>
          <p:cNvCxnSpPr/>
          <p:nvPr/>
        </p:nvCxnSpPr>
        <p:spPr>
          <a:xfrm>
            <a:off x="370375" y="3443950"/>
            <a:ext cx="2959800" cy="0"/>
          </a:xfrm>
          <a:prstGeom prst="straightConnector1">
            <a:avLst/>
          </a:prstGeom>
          <a:noFill/>
          <a:ln w="952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Shape 149"/>
          <p:cNvCxnSpPr/>
          <p:nvPr/>
        </p:nvCxnSpPr>
        <p:spPr>
          <a:xfrm>
            <a:off x="3849893" y="1718475"/>
            <a:ext cx="3446700" cy="0"/>
          </a:xfrm>
          <a:prstGeom prst="straightConnector1">
            <a:avLst/>
          </a:prstGeom>
          <a:noFill/>
          <a:ln w="28575" cap="flat" cmpd="sng">
            <a:solidFill>
              <a:srgbClr val="F37B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Shape 150"/>
          <p:cNvCxnSpPr/>
          <p:nvPr/>
        </p:nvCxnSpPr>
        <p:spPr>
          <a:xfrm>
            <a:off x="3849893" y="3443950"/>
            <a:ext cx="3446700" cy="0"/>
          </a:xfrm>
          <a:prstGeom prst="straightConnector1">
            <a:avLst/>
          </a:prstGeom>
          <a:noFill/>
          <a:ln w="9525" cap="flat" cmpd="sng">
            <a:solidFill>
              <a:srgbClr val="F37B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Shape 151"/>
          <p:cNvSpPr txBox="1">
            <a:spLocks noGrp="1"/>
          </p:cNvSpPr>
          <p:nvPr>
            <p:ph type="body" idx="6"/>
          </p:nvPr>
        </p:nvSpPr>
        <p:spPr>
          <a:xfrm>
            <a:off x="3523175" y="1822513"/>
            <a:ext cx="2959800" cy="15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Анализ бизнес-процессов</a:t>
            </a:r>
            <a:endParaRPr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F747A"/>
              </a:solidFill>
            </a:endParaRPr>
          </a:p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Конкурентная борьба </a:t>
            </a:r>
            <a:endParaRPr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F747A"/>
              </a:solidFill>
            </a:endParaRPr>
          </a:p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Продвижение</a:t>
            </a:r>
            <a:endParaRPr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F747A"/>
              </a:solidFill>
            </a:endParaRPr>
          </a:p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Увеличение продаж </a:t>
            </a:r>
            <a:endParaRPr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F747A"/>
              </a:solidFill>
            </a:endParaRPr>
          </a:p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Финансовый учет</a:t>
            </a:r>
            <a:endParaRPr>
              <a:solidFill>
                <a:srgbClr val="5F747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F747A"/>
              </a:solidFill>
            </a:endParaRPr>
          </a:p>
          <a:p>
            <a:pPr marL="457200" lvl="0" indent="-196850" rtl="0"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Char char="—"/>
            </a:pPr>
            <a:r>
              <a:rPr lang="en">
                <a:solidFill>
                  <a:srgbClr val="5F747A"/>
                </a:solidFill>
              </a:rPr>
              <a:t>Стратегия развития</a:t>
            </a: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278656" y="3430014"/>
            <a:ext cx="2959800" cy="2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747A"/>
                </a:solidFill>
              </a:rPr>
              <a:t>Рекомендовано для начинающих предпринимателей</a:t>
            </a: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5"/>
          </p:nvPr>
        </p:nvSpPr>
        <p:spPr>
          <a:xfrm>
            <a:off x="3756848" y="3430014"/>
            <a:ext cx="2959800" cy="2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F747A"/>
                </a:solidFill>
              </a:rPr>
              <a:t>Рекомендовано для действующих предпринимателей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1846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ПРОГРАММА ВКЛЮЧАЕТ 2 ТРАЕКТОРИИ УЧАСТИЯ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/>
        </p:nvSpPr>
        <p:spPr>
          <a:xfrm>
            <a:off x="4918375" y="1096300"/>
            <a:ext cx="40983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Улучшение состояния бизнеса и создание новых предприятий</a:t>
            </a:r>
            <a:endParaRPr sz="16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235500" y="1096300"/>
            <a:ext cx="35502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Удовлетворенность и уверенность предпринимателей</a:t>
            </a:r>
            <a:endParaRPr sz="16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1223450" y="1770175"/>
            <a:ext cx="2506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Почти все предприниматели </a:t>
            </a:r>
            <a:r>
              <a:rPr lang="en" sz="10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довольны программой</a:t>
            </a: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и считают ее </a:t>
            </a:r>
            <a:r>
              <a:rPr lang="en" sz="10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хорошей инвестицией времени</a:t>
            </a:r>
            <a:endParaRPr sz="10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1223450" y="2727076"/>
            <a:ext cx="2506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Участники </a:t>
            </a:r>
            <a:r>
              <a:rPr lang="en" sz="10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готовы активно рекомендовать</a:t>
            </a: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программу другим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1223450" y="3477875"/>
            <a:ext cx="2506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Уверенность предпринимателей выросла</a:t>
            </a: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 они готовы создать/развивать свой бизнес используя новые навыки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Shape 407"/>
          <p:cNvSpPr/>
          <p:nvPr/>
        </p:nvSpPr>
        <p:spPr>
          <a:xfrm rot="5400000">
            <a:off x="4202100" y="2937000"/>
            <a:ext cx="584700" cy="198300"/>
          </a:xfrm>
          <a:prstGeom prst="triangle">
            <a:avLst>
              <a:gd name="adj" fmla="val 50000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Shape 408"/>
          <p:cNvSpPr txBox="1"/>
          <p:nvPr/>
        </p:nvSpPr>
        <p:spPr>
          <a:xfrm>
            <a:off x="5019026" y="2178300"/>
            <a:ext cx="10110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37B46"/>
                </a:solidFill>
                <a:latin typeface="Roboto"/>
                <a:ea typeface="Roboto"/>
                <a:cs typeface="Roboto"/>
                <a:sym typeface="Roboto"/>
              </a:rPr>
              <a:t>56%</a:t>
            </a:r>
            <a:endParaRPr sz="2900" b="1">
              <a:solidFill>
                <a:srgbClr val="F37B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5959300" y="2074975"/>
            <a:ext cx="28503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отметили </a:t>
            </a:r>
            <a:r>
              <a:rPr lang="en" sz="10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значимые позитивные изменения в бизнесе</a:t>
            </a: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напрямую связанные с программой (рост выручки, прибыли, новые клиенты и т.п.)</a:t>
            </a:r>
            <a:endParaRPr sz="10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5014676" y="3244475"/>
            <a:ext cx="10110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37B46"/>
                </a:solidFill>
                <a:latin typeface="Roboto"/>
                <a:ea typeface="Roboto"/>
                <a:cs typeface="Roboto"/>
                <a:sym typeface="Roboto"/>
              </a:rPr>
              <a:t>18%</a:t>
            </a:r>
            <a:endParaRPr sz="2900" b="1">
              <a:solidFill>
                <a:srgbClr val="F37B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1" name="Shape 411" title="Points scor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660875"/>
            <a:ext cx="1153824" cy="75125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/>
        </p:nvSpPr>
        <p:spPr>
          <a:xfrm>
            <a:off x="5954950" y="3204325"/>
            <a:ext cx="28503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создали бизнес </a:t>
            </a: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используя полученные навыки во время обучения или через 3-4 месяца после его завершения </a:t>
            </a:r>
            <a:endParaRPr sz="10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235500" y="160775"/>
            <a:ext cx="85968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ВЛИЯНИЕ ПРОГРАММЫ НА РАЗВИТИЕ ПРЕДПРИНИМАТЕЛЬСТВА</a:t>
            </a:r>
            <a:endParaRPr sz="1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4" name="Shape 414" title="Points scor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590900"/>
            <a:ext cx="1153824" cy="75125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397521" y="1834008"/>
            <a:ext cx="8325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93%</a:t>
            </a:r>
            <a:endParaRPr sz="1800" b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383100" y="2752250"/>
            <a:ext cx="6924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85%</a:t>
            </a:r>
            <a:endParaRPr sz="1800" b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7" name="Shape 417" title="Points scor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478775"/>
            <a:ext cx="1153824" cy="75125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397521" y="3624233"/>
            <a:ext cx="8325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78%</a:t>
            </a:r>
            <a:endParaRPr sz="1800" b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9" name="Shape 419"/>
          <p:cNvCxnSpPr/>
          <p:nvPr/>
        </p:nvCxnSpPr>
        <p:spPr>
          <a:xfrm>
            <a:off x="308175" y="1468425"/>
            <a:ext cx="3372900" cy="0"/>
          </a:xfrm>
          <a:prstGeom prst="straightConnector1">
            <a:avLst/>
          </a:prstGeom>
          <a:noFill/>
          <a:ln w="28575" cap="flat" cmpd="sng">
            <a:solidFill>
              <a:srgbClr val="F37B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" name="Shape 420"/>
          <p:cNvSpPr txBox="1">
            <a:spLocks noGrp="1"/>
          </p:cNvSpPr>
          <p:nvPr>
            <p:ph type="title" idx="4294967295"/>
          </p:nvPr>
        </p:nvSpPr>
        <p:spPr>
          <a:xfrm>
            <a:off x="235500" y="502076"/>
            <a:ext cx="8596800" cy="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На основании исследования эффективности программы и удовлетворенности участников, проведенного международной исследовательской компанией IPSOS COMCON</a:t>
            </a:r>
            <a:endParaRPr/>
          </a:p>
        </p:txBody>
      </p:sp>
      <p:cxnSp>
        <p:nvCxnSpPr>
          <p:cNvPr id="421" name="Shape 421"/>
          <p:cNvCxnSpPr/>
          <p:nvPr/>
        </p:nvCxnSpPr>
        <p:spPr>
          <a:xfrm>
            <a:off x="5019025" y="1468825"/>
            <a:ext cx="3766800" cy="15600"/>
          </a:xfrm>
          <a:prstGeom prst="straightConnector1">
            <a:avLst/>
          </a:prstGeom>
          <a:noFill/>
          <a:ln w="2857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1330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ИСТОРИИ ВЫПУСКНИКОВ, КОТОРЫМ УДАЛОСЬ УЛУЧШИТЬ БИЗНЕС-ПОКАЗАТЕЛИ В ХОДЕ ПРОГРАММЫ</a:t>
            </a:r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subTitle" idx="1"/>
          </p:nvPr>
        </p:nvSpPr>
        <p:spPr>
          <a:xfrm>
            <a:off x="1862075" y="1445125"/>
            <a:ext cx="2222400" cy="2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Компании</a:t>
            </a:r>
            <a:r>
              <a:rPr lang="en" sz="1100">
                <a:solidFill>
                  <a:srgbClr val="F37B46"/>
                </a:solidFill>
              </a:rPr>
              <a:t> </a:t>
            </a:r>
            <a:r>
              <a:rPr lang="en"/>
              <a:t>по производству и ремонту лодок «Колумб»</a:t>
            </a:r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body" idx="2"/>
          </p:nvPr>
        </p:nvSpPr>
        <p:spPr>
          <a:xfrm>
            <a:off x="1862075" y="1857550"/>
            <a:ext cx="2222400" cy="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/>
              <a:t>Татьяна Нохрина, г.Екатеринбург</a:t>
            </a:r>
            <a:endParaRPr i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body" idx="3"/>
          </p:nvPr>
        </p:nvSpPr>
        <p:spPr>
          <a:xfrm>
            <a:off x="2059475" y="2289575"/>
            <a:ext cx="2088300" cy="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 время обучения в программе «Бизнес класс» мы </a:t>
            </a:r>
            <a:r>
              <a:rPr lang="en" b="1"/>
              <a:t>увеличили количество сотрудников</a:t>
            </a:r>
            <a:r>
              <a:rPr lang="en"/>
              <a:t> с 2 до 10 человек, распределив зоны ответственности. Нам </a:t>
            </a:r>
            <a:r>
              <a:rPr lang="en" b="1"/>
              <a:t>очень помог модуль и мероприятия по маркетингу и продажам</a:t>
            </a:r>
            <a:r>
              <a:rPr lang="en"/>
              <a:t>: сделали несколько лендингов, запустили регулярные смс и email-рассылки, работаем над CRM-системой. В итоге </a:t>
            </a:r>
            <a:r>
              <a:rPr lang="en" b="1"/>
              <a:t>количество клиентов,</a:t>
            </a:r>
            <a:r>
              <a:rPr lang="en"/>
              <a:t> совершивших покупку, </a:t>
            </a:r>
            <a:r>
              <a:rPr lang="en" b="1"/>
              <a:t>возросло на 30%</a:t>
            </a:r>
            <a:r>
              <a:rPr lang="en"/>
              <a:t>. </a:t>
            </a: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ubTitle" idx="4"/>
          </p:nvPr>
        </p:nvSpPr>
        <p:spPr>
          <a:xfrm>
            <a:off x="6253500" y="1445125"/>
            <a:ext cx="1971000" cy="2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Детский футбольный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клуб «Чемпион»</a:t>
            </a:r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body" idx="5"/>
          </p:nvPr>
        </p:nvSpPr>
        <p:spPr>
          <a:xfrm>
            <a:off x="6253500" y="1868700"/>
            <a:ext cx="2168400" cy="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"/>
              <a:t>Предприниматель: Ильназ Давлетшин,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"/>
              <a:t>г.Казань</a:t>
            </a: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6"/>
          </p:nvPr>
        </p:nvSpPr>
        <p:spPr>
          <a:xfrm>
            <a:off x="6253500" y="2289575"/>
            <a:ext cx="2088300" cy="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По окончании «Бизнес класса» были </a:t>
            </a:r>
            <a:r>
              <a:rPr lang="en" b="1"/>
              <a:t>устранены кассовые разрывы, </a:t>
            </a:r>
            <a:r>
              <a:rPr lang="en"/>
              <a:t>введена</a:t>
            </a:r>
            <a:r>
              <a:rPr lang="en" b="1"/>
              <a:t> новая система финансового учета</a:t>
            </a:r>
            <a:r>
              <a:rPr lang="en"/>
              <a:t>. Мы наладили взаимодействие с клиентами и сотрудниками, построили систему продаж, определили свою целевую аудиторию и каналы коммуникации с ней. В </a:t>
            </a:r>
            <a:r>
              <a:rPr lang="en" b="1"/>
              <a:t>2,5 раза выросло</a:t>
            </a:r>
            <a:r>
              <a:rPr lang="en"/>
              <a:t> </a:t>
            </a:r>
            <a:r>
              <a:rPr lang="en" b="1"/>
              <a:t>количество заявок на обучение и количество групп</a:t>
            </a:r>
            <a:r>
              <a:rPr lang="en"/>
              <a:t>.</a:t>
            </a:r>
            <a:endParaRPr/>
          </a:p>
        </p:txBody>
      </p:sp>
      <p:sp>
        <p:nvSpPr>
          <p:cNvPr id="442" name="Shape 442">
            <a:hlinkClick r:id="rId3"/>
          </p:cNvPr>
          <p:cNvSpPr txBox="1"/>
          <p:nvPr/>
        </p:nvSpPr>
        <p:spPr>
          <a:xfrm>
            <a:off x="4648128" y="4318249"/>
            <a:ext cx="2084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Видео ролик о программе</a:t>
            </a:r>
            <a:endParaRPr sz="800" u="sng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Shape 443"/>
          <p:cNvSpPr/>
          <p:nvPr/>
        </p:nvSpPr>
        <p:spPr>
          <a:xfrm rot="5389455">
            <a:off x="4573747" y="4409529"/>
            <a:ext cx="97800" cy="84600"/>
          </a:xfrm>
          <a:prstGeom prst="triangle">
            <a:avLst>
              <a:gd name="adj" fmla="val 50000"/>
            </a:avLst>
          </a:prstGeom>
          <a:solidFill>
            <a:srgbClr val="79AE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4" name="Shape 444" descr="8dudeHTaQfo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25" y="1589931"/>
            <a:ext cx="1538749" cy="2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50" y="1587450"/>
            <a:ext cx="1432268" cy="22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4294967295"/>
          </p:nvPr>
        </p:nvSpPr>
        <p:spPr>
          <a:xfrm>
            <a:off x="55925" y="1669564"/>
            <a:ext cx="2201100" cy="19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Просмотр видеоуроков </a:t>
            </a:r>
            <a:b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(8 модулей по 5-7 роликов около 5 минут каждый)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46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Тематические вебинары      экспертами </a:t>
            </a:r>
            <a:endParaRPr sz="800" strike="sngStrike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46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Тесты, практические задания, полезные материалы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46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За верное выполнение заданий участник получает баллы, которые складываются в общий рейтинг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4294967295"/>
          </p:nvPr>
        </p:nvSpPr>
        <p:spPr>
          <a:xfrm>
            <a:off x="2416765" y="1669564"/>
            <a:ext cx="22011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Интерактивная работа со спикером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46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Решение собственных бизнес- задач (кейсов), работа 	      в командах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46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4 однодневных мероприятия     в форматах креативной сессии и мастер-класса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450-500 участников рейтинга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4294967295"/>
          </p:nvPr>
        </p:nvSpPr>
        <p:spPr>
          <a:xfrm>
            <a:off x="4533342" y="1669564"/>
            <a:ext cx="22011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Индивидуальные онлайн-встречи 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46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Наставники — успешные предприниматели с многолетним опытом работы  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46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Доступно только лидерам рейтинга (топ-100)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276485" y="1085724"/>
            <a:ext cx="22566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Онлайн-программа</a:t>
            </a: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4294967295"/>
          </p:nvPr>
        </p:nvSpPr>
        <p:spPr>
          <a:xfrm>
            <a:off x="2653595" y="1085724"/>
            <a:ext cx="24129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165"/>
              </a:buClr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Мастер-классы в регионе </a:t>
            </a: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4294967295"/>
          </p:nvPr>
        </p:nvSpPr>
        <p:spPr>
          <a:xfrm>
            <a:off x="4745145" y="1085724"/>
            <a:ext cx="27525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Работа с наставником</a:t>
            </a: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" name="Shape 165"/>
          <p:cNvCxnSpPr/>
          <p:nvPr/>
        </p:nvCxnSpPr>
        <p:spPr>
          <a:xfrm>
            <a:off x="2494725" y="1110775"/>
            <a:ext cx="0" cy="3184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66" name="Shape 166"/>
          <p:cNvSpPr txBox="1"/>
          <p:nvPr/>
        </p:nvSpPr>
        <p:spPr>
          <a:xfrm>
            <a:off x="278638" y="4030227"/>
            <a:ext cx="1860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Доступно всем участникам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3703483" y="4037925"/>
            <a:ext cx="45033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Доступно только лидерам рейтинга, прошедшим отбор в интенсивный режим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4294967295"/>
          </p:nvPr>
        </p:nvSpPr>
        <p:spPr>
          <a:xfrm>
            <a:off x="6631310" y="1669564"/>
            <a:ext cx="22011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Обратная связь по выполненным практическим заданиям в формате вебинара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46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Вебинары по наиболее востребованным вопросам ведения бизнеса с экспертами программы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46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Темы и вопросы определяют участники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Доступно только лидерам рейтинга (топ-500)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4294967295"/>
          </p:nvPr>
        </p:nvSpPr>
        <p:spPr>
          <a:xfrm>
            <a:off x="6840460" y="1085724"/>
            <a:ext cx="27525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Вебинары и консультации</a:t>
            </a: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" name="Shape 170"/>
          <p:cNvCxnSpPr/>
          <p:nvPr/>
        </p:nvCxnSpPr>
        <p:spPr>
          <a:xfrm>
            <a:off x="6945700" y="1489867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Shape 171"/>
          <p:cNvCxnSpPr/>
          <p:nvPr/>
        </p:nvCxnSpPr>
        <p:spPr>
          <a:xfrm>
            <a:off x="6945700" y="3824950"/>
            <a:ext cx="1886700" cy="0"/>
          </a:xfrm>
          <a:prstGeom prst="straightConnector1">
            <a:avLst/>
          </a:prstGeom>
          <a:noFill/>
          <a:ln w="952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Shape 172"/>
          <p:cNvCxnSpPr/>
          <p:nvPr/>
        </p:nvCxnSpPr>
        <p:spPr>
          <a:xfrm>
            <a:off x="2744265" y="1489867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F37B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Shape 173"/>
          <p:cNvCxnSpPr/>
          <p:nvPr/>
        </p:nvCxnSpPr>
        <p:spPr>
          <a:xfrm>
            <a:off x="2744265" y="3824950"/>
            <a:ext cx="1886700" cy="0"/>
          </a:xfrm>
          <a:prstGeom prst="straightConnector1">
            <a:avLst/>
          </a:prstGeom>
          <a:noFill/>
          <a:ln w="9525" cap="flat" cmpd="sng">
            <a:solidFill>
              <a:srgbClr val="F37B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Shape 174"/>
          <p:cNvCxnSpPr/>
          <p:nvPr/>
        </p:nvCxnSpPr>
        <p:spPr>
          <a:xfrm>
            <a:off x="4844815" y="1491467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D838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Shape 175"/>
          <p:cNvCxnSpPr/>
          <p:nvPr/>
        </p:nvCxnSpPr>
        <p:spPr>
          <a:xfrm>
            <a:off x="4844815" y="3824950"/>
            <a:ext cx="1886700" cy="0"/>
          </a:xfrm>
          <a:prstGeom prst="straightConnector1">
            <a:avLst/>
          </a:prstGeom>
          <a:noFill/>
          <a:ln w="9525" cap="flat" cmpd="sng">
            <a:solidFill>
              <a:srgbClr val="D838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Shape 176"/>
          <p:cNvCxnSpPr/>
          <p:nvPr/>
        </p:nvCxnSpPr>
        <p:spPr>
          <a:xfrm>
            <a:off x="358485" y="1489867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Shape 177"/>
          <p:cNvCxnSpPr/>
          <p:nvPr/>
        </p:nvCxnSpPr>
        <p:spPr>
          <a:xfrm>
            <a:off x="358485" y="3824950"/>
            <a:ext cx="1886700" cy="0"/>
          </a:xfrm>
          <a:prstGeom prst="straightConnector1">
            <a:avLst/>
          </a:prstGeom>
          <a:noFill/>
          <a:ln w="952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66732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5F6165"/>
              </a:buClr>
              <a:buFont typeface="Arial"/>
              <a:buNone/>
            </a:pPr>
            <a:r>
              <a:rPr lang="en"/>
              <a:t>ПРОГРАММА </a:t>
            </a:r>
            <a:r>
              <a:rPr lang="en">
                <a:solidFill>
                  <a:srgbClr val="5F747A"/>
                </a:solidFill>
                <a:highlight>
                  <a:srgbClr val="FFFFFF"/>
                </a:highlight>
              </a:rPr>
              <a:t>«</a:t>
            </a:r>
            <a:r>
              <a:rPr lang="en"/>
              <a:t>БИЗНЕС КЛАСС» ВКЛЮЧАЕТ 4 БЛОКА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Shape 183"/>
          <p:cNvGrpSpPr/>
          <p:nvPr/>
        </p:nvGrpSpPr>
        <p:grpSpPr>
          <a:xfrm>
            <a:off x="351043" y="1560803"/>
            <a:ext cx="395982" cy="424147"/>
            <a:chOff x="351043" y="1941803"/>
            <a:chExt cx="395982" cy="424147"/>
          </a:xfrm>
        </p:grpSpPr>
        <p:sp>
          <p:nvSpPr>
            <p:cNvPr id="184" name="Shape 184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9AE42"/>
                </a:solidFill>
              </a:endParaRP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79AE4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rgbClr val="79AE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6" name="Shape 186"/>
          <p:cNvSpPr txBox="1">
            <a:spLocks noGrp="1"/>
          </p:cNvSpPr>
          <p:nvPr>
            <p:ph type="body" idx="4294967295"/>
          </p:nvPr>
        </p:nvSpPr>
        <p:spPr>
          <a:xfrm>
            <a:off x="282200" y="827249"/>
            <a:ext cx="2752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Алгоритм участия</a:t>
            </a: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4294967295"/>
          </p:nvPr>
        </p:nvSpPr>
        <p:spPr>
          <a:xfrm>
            <a:off x="6357225" y="988775"/>
            <a:ext cx="2551800" cy="31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При выполнении проверочных тестов каждый участник получает баллы за верные ответы. Исходя из суммы баллов определяется место участника в общем рейтинге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По окончании программы можно обменять заработанные баллы на подарки в магазине бонусов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Магазин бонусов открывается тем участникам, которые завершили все обязательные модули программы и прошли итоговое тестирование, а также опрос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 магазине бонусов участнику доступны подарки от организаторов, а также сертификат о прохождении программы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Пользователь, выбравший онлайн-режим, может изменить его на интенсивный в личном кабинете </a:t>
            </a:r>
            <a:endParaRPr sz="800">
              <a:solidFill>
                <a:srgbClr val="5F747A"/>
              </a:solidFill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4294967295"/>
          </p:nvPr>
        </p:nvSpPr>
        <p:spPr>
          <a:xfrm>
            <a:off x="553015" y="15862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После регистрации на сайте business-class.pro пользователь получает доступ к личному кабинету</a:t>
            </a:r>
            <a:endParaRPr sz="800">
              <a:solidFill>
                <a:srgbClr val="5F747A"/>
              </a:solidFill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351043" y="2291677"/>
            <a:ext cx="395982" cy="424147"/>
            <a:chOff x="351043" y="1941803"/>
            <a:chExt cx="395982" cy="424147"/>
          </a:xfrm>
        </p:grpSpPr>
        <p:sp>
          <p:nvSpPr>
            <p:cNvPr id="190" name="Shape 190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9AE42"/>
                </a:solidFill>
              </a:endParaRP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79AE42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800" b="1">
                <a:solidFill>
                  <a:srgbClr val="79AE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2" name="Shape 192"/>
          <p:cNvSpPr txBox="1">
            <a:spLocks noGrp="1"/>
          </p:cNvSpPr>
          <p:nvPr>
            <p:ph type="body" idx="4294967295"/>
          </p:nvPr>
        </p:nvSpPr>
        <p:spPr>
          <a:xfrm>
            <a:off x="553015" y="2318238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 личном кабинете отображается тематический план с модулями, а также раздел с вебинарами</a:t>
            </a:r>
            <a:endParaRPr sz="800">
              <a:solidFill>
                <a:srgbClr val="5F747A"/>
              </a:solidFill>
            </a:endParaRPr>
          </a:p>
        </p:txBody>
      </p:sp>
      <p:grpSp>
        <p:nvGrpSpPr>
          <p:cNvPr id="193" name="Shape 193"/>
          <p:cNvGrpSpPr/>
          <p:nvPr/>
        </p:nvGrpSpPr>
        <p:grpSpPr>
          <a:xfrm>
            <a:off x="351043" y="3026589"/>
            <a:ext cx="395982" cy="424147"/>
            <a:chOff x="351043" y="1941803"/>
            <a:chExt cx="395982" cy="424147"/>
          </a:xfrm>
        </p:grpSpPr>
        <p:sp>
          <p:nvSpPr>
            <p:cNvPr id="194" name="Shape 194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9AE42"/>
                </a:solidFill>
              </a:endParaRP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79AE42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800" b="1">
                <a:solidFill>
                  <a:srgbClr val="79AE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6" name="Shape 196"/>
          <p:cNvSpPr txBox="1">
            <a:spLocks noGrp="1"/>
          </p:cNvSpPr>
          <p:nvPr>
            <p:ph type="body" idx="4294967295"/>
          </p:nvPr>
        </p:nvSpPr>
        <p:spPr>
          <a:xfrm>
            <a:off x="553015" y="30651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Программа содержит 8 обязательных и 3 дополнительных модуля, в каждом из которых есть 5-8 коротких видеоуроков</a:t>
            </a:r>
            <a:endParaRPr sz="800">
              <a:solidFill>
                <a:srgbClr val="5F747A"/>
              </a:solidFill>
            </a:endParaRPr>
          </a:p>
        </p:txBody>
      </p:sp>
      <p:grpSp>
        <p:nvGrpSpPr>
          <p:cNvPr id="197" name="Shape 197"/>
          <p:cNvGrpSpPr/>
          <p:nvPr/>
        </p:nvGrpSpPr>
        <p:grpSpPr>
          <a:xfrm>
            <a:off x="351043" y="3724978"/>
            <a:ext cx="395982" cy="424147"/>
            <a:chOff x="351043" y="1941803"/>
            <a:chExt cx="395982" cy="424147"/>
          </a:xfrm>
        </p:grpSpPr>
        <p:sp>
          <p:nvSpPr>
            <p:cNvPr id="198" name="Shape 198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9AE42"/>
                </a:solidFill>
              </a:endParaRP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79AE42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800" b="1">
                <a:solidFill>
                  <a:srgbClr val="79AE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0" name="Shape 200"/>
          <p:cNvSpPr txBox="1">
            <a:spLocks noGrp="1"/>
          </p:cNvSpPr>
          <p:nvPr>
            <p:ph type="body" idx="4294967295"/>
          </p:nvPr>
        </p:nvSpPr>
        <p:spPr>
          <a:xfrm>
            <a:off x="553025" y="3750450"/>
            <a:ext cx="26925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Каждый модуль содержит тестовые и практические задания, список полезной литературы и  шаблоны инструментов, рекомендованных экспертами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1" name="Shape 201"/>
          <p:cNvGrpSpPr/>
          <p:nvPr/>
        </p:nvGrpSpPr>
        <p:grpSpPr>
          <a:xfrm>
            <a:off x="3337093" y="1560802"/>
            <a:ext cx="395982" cy="424147"/>
            <a:chOff x="351043" y="1941803"/>
            <a:chExt cx="395982" cy="424147"/>
          </a:xfrm>
        </p:grpSpPr>
        <p:sp>
          <p:nvSpPr>
            <p:cNvPr id="202" name="Shape 202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9AE42"/>
                </a:solidFill>
              </a:endParaRPr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79AE42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800" b="1">
                <a:solidFill>
                  <a:srgbClr val="79AE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3539065" y="15873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Каждый новый модуль становится доступен участнику только после выполнения всех необходимых заданий из предыдущего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5" name="Shape 205"/>
          <p:cNvGrpSpPr/>
          <p:nvPr/>
        </p:nvGrpSpPr>
        <p:grpSpPr>
          <a:xfrm>
            <a:off x="3337093" y="2295714"/>
            <a:ext cx="395982" cy="424147"/>
            <a:chOff x="351043" y="1941803"/>
            <a:chExt cx="395982" cy="424147"/>
          </a:xfrm>
        </p:grpSpPr>
        <p:sp>
          <p:nvSpPr>
            <p:cNvPr id="206" name="Shape 206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9AE42"/>
                </a:solidFill>
              </a:endParaRPr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79AE42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800" b="1">
                <a:solidFill>
                  <a:srgbClr val="79AE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8" name="Shape 208"/>
          <p:cNvSpPr txBox="1">
            <a:spLocks noGrp="1"/>
          </p:cNvSpPr>
          <p:nvPr>
            <p:ph type="body" idx="4294967295"/>
          </p:nvPr>
        </p:nvSpPr>
        <p:spPr>
          <a:xfrm>
            <a:off x="3539065" y="2334288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 течение программы  участники могут зарегистрироваться на вебинары, во время которых эксперты программы ответят на самые важные вопросы участников</a:t>
            </a:r>
            <a:endParaRPr sz="800">
              <a:solidFill>
                <a:srgbClr val="5F747A"/>
              </a:solidFill>
            </a:endParaRPr>
          </a:p>
        </p:txBody>
      </p:sp>
      <p:cxnSp>
        <p:nvCxnSpPr>
          <p:cNvPr id="209" name="Shape 209"/>
          <p:cNvCxnSpPr/>
          <p:nvPr/>
        </p:nvCxnSpPr>
        <p:spPr>
          <a:xfrm>
            <a:off x="6662235" y="-947195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Shape 210"/>
          <p:cNvCxnSpPr/>
          <p:nvPr/>
        </p:nvCxnSpPr>
        <p:spPr>
          <a:xfrm>
            <a:off x="6424500" y="812625"/>
            <a:ext cx="0" cy="3505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11" name="Shape 21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Shape 212"/>
          <p:cNvGrpSpPr/>
          <p:nvPr/>
        </p:nvGrpSpPr>
        <p:grpSpPr>
          <a:xfrm>
            <a:off x="3337093" y="3056089"/>
            <a:ext cx="395982" cy="424147"/>
            <a:chOff x="351043" y="1941803"/>
            <a:chExt cx="395982" cy="424147"/>
          </a:xfrm>
        </p:grpSpPr>
        <p:sp>
          <p:nvSpPr>
            <p:cNvPr id="213" name="Shape 213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9AE42"/>
                </a:solidFill>
              </a:endParaRPr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79AE42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1800" b="1">
                <a:solidFill>
                  <a:srgbClr val="79AE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3539065" y="30946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По окончанию программы участники проходят итоговое тестирование для оценки предпринимательского мышления и усвоенных знаний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Shape 2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ОНЛАЙН-ПРОГРАММА</a:t>
            </a: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title" idx="2"/>
          </p:nvPr>
        </p:nvSpPr>
        <p:spPr>
          <a:xfrm>
            <a:off x="235500" y="502076"/>
            <a:ext cx="8596800" cy="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</a:rPr>
              <a:t>Видеокурс, доступный всем пользователям без ограничения</a:t>
            </a:r>
            <a:endParaRPr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title" idx="4294967295"/>
          </p:nvPr>
        </p:nvSpPr>
        <p:spPr>
          <a:xfrm>
            <a:off x="6814975" y="673887"/>
            <a:ext cx="2121300" cy="3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5F6165"/>
              </a:buClr>
              <a:buFont typeface="Arial"/>
              <a:buNone/>
            </a:pPr>
            <a:r>
              <a:rPr lang="en" sz="1000" b="1">
                <a:solidFill>
                  <a:srgbClr val="79AE42"/>
                </a:solidFill>
                <a:latin typeface="Roboto"/>
                <a:ea typeface="Roboto"/>
                <a:cs typeface="Roboto"/>
                <a:sym typeface="Roboto"/>
              </a:rPr>
              <a:t>Важно про онлайн-режим</a:t>
            </a:r>
            <a:endParaRPr sz="1000" b="1">
              <a:solidFill>
                <a:srgbClr val="79AE4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Shape 225"/>
          <p:cNvGrpSpPr/>
          <p:nvPr/>
        </p:nvGrpSpPr>
        <p:grpSpPr>
          <a:xfrm>
            <a:off x="351043" y="1560803"/>
            <a:ext cx="395982" cy="424147"/>
            <a:chOff x="351043" y="1941803"/>
            <a:chExt cx="395982" cy="424147"/>
          </a:xfrm>
        </p:grpSpPr>
        <p:sp>
          <p:nvSpPr>
            <p:cNvPr id="226" name="Shape 226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7B46"/>
                </a:solidFill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7B46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rgbClr val="F37B4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8" name="Shape 228"/>
          <p:cNvSpPr txBox="1">
            <a:spLocks noGrp="1"/>
          </p:cNvSpPr>
          <p:nvPr>
            <p:ph type="body" idx="4294967295"/>
          </p:nvPr>
        </p:nvSpPr>
        <p:spPr>
          <a:xfrm>
            <a:off x="553015" y="15862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 ходе проведения программы состоятся 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4 очных мастер-класса </a:t>
            </a:r>
            <a:endParaRPr sz="800">
              <a:solidFill>
                <a:srgbClr val="5F747A"/>
              </a:solidFill>
            </a:endParaRPr>
          </a:p>
        </p:txBody>
      </p:sp>
      <p:grpSp>
        <p:nvGrpSpPr>
          <p:cNvPr id="229" name="Shape 229"/>
          <p:cNvGrpSpPr/>
          <p:nvPr/>
        </p:nvGrpSpPr>
        <p:grpSpPr>
          <a:xfrm>
            <a:off x="351043" y="2215477"/>
            <a:ext cx="395982" cy="424147"/>
            <a:chOff x="351043" y="1941803"/>
            <a:chExt cx="395982" cy="424147"/>
          </a:xfrm>
        </p:grpSpPr>
        <p:sp>
          <p:nvSpPr>
            <p:cNvPr id="230" name="Shape 230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7B46"/>
                </a:solidFill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7B46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800" b="1">
                <a:solidFill>
                  <a:srgbClr val="F37B4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2" name="Shape 232"/>
          <p:cNvSpPr txBox="1">
            <a:spLocks noGrp="1"/>
          </p:cNvSpPr>
          <p:nvPr>
            <p:ph type="body" idx="4294967295"/>
          </p:nvPr>
        </p:nvSpPr>
        <p:spPr>
          <a:xfrm>
            <a:off x="553015" y="2242038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На мероприятия приглашаются лидеры рейтинга (топ-500) из регионов-участников программы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3" name="Shape 233"/>
          <p:cNvGrpSpPr/>
          <p:nvPr/>
        </p:nvGrpSpPr>
        <p:grpSpPr>
          <a:xfrm>
            <a:off x="351043" y="2874189"/>
            <a:ext cx="395982" cy="424147"/>
            <a:chOff x="351043" y="1941803"/>
            <a:chExt cx="395982" cy="424147"/>
          </a:xfrm>
        </p:grpSpPr>
        <p:sp>
          <p:nvSpPr>
            <p:cNvPr id="234" name="Shape 234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7B46"/>
                </a:solidFill>
              </a:endParaRP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7B46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800" b="1">
                <a:solidFill>
                  <a:srgbClr val="F37B4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6" name="Shape 236"/>
          <p:cNvSpPr txBox="1">
            <a:spLocks noGrp="1"/>
          </p:cNvSpPr>
          <p:nvPr>
            <p:ph type="body" idx="4294967295"/>
          </p:nvPr>
        </p:nvSpPr>
        <p:spPr>
          <a:xfrm>
            <a:off x="553015" y="29127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Мастер-классы являются частью программы и соответствуют содержанию модулей. 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Темы мероприятий: бизнес-планирование, маркетинг и продажи, финансовый учет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7" name="Shape 237"/>
          <p:cNvGrpSpPr/>
          <p:nvPr/>
        </p:nvGrpSpPr>
        <p:grpSpPr>
          <a:xfrm>
            <a:off x="3337093" y="1560802"/>
            <a:ext cx="395982" cy="424147"/>
            <a:chOff x="351043" y="1941803"/>
            <a:chExt cx="395982" cy="424147"/>
          </a:xfrm>
        </p:grpSpPr>
        <p:sp>
          <p:nvSpPr>
            <p:cNvPr id="238" name="Shape 238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7B46"/>
                </a:solidFill>
              </a:endParaRP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7B46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800" b="1">
                <a:solidFill>
                  <a:srgbClr val="F37B4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0" name="Shape 240"/>
          <p:cNvSpPr txBox="1">
            <a:spLocks noGrp="1"/>
          </p:cNvSpPr>
          <p:nvPr>
            <p:ph type="body" idx="4294967295"/>
          </p:nvPr>
        </p:nvSpPr>
        <p:spPr>
          <a:xfrm>
            <a:off x="3539065" y="15873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Ведущие мастер-классов —  эксперты-практики, как правило, это спикеры видеоуроков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1" name="Shape 241"/>
          <p:cNvGrpSpPr/>
          <p:nvPr/>
        </p:nvGrpSpPr>
        <p:grpSpPr>
          <a:xfrm>
            <a:off x="3337093" y="2219514"/>
            <a:ext cx="395982" cy="424147"/>
            <a:chOff x="351043" y="1941803"/>
            <a:chExt cx="395982" cy="424147"/>
          </a:xfrm>
        </p:grpSpPr>
        <p:sp>
          <p:nvSpPr>
            <p:cNvPr id="242" name="Shape 242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7B46"/>
                </a:solidFill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7B46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800" b="1">
                <a:solidFill>
                  <a:srgbClr val="F37B4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body" idx="4294967295"/>
          </p:nvPr>
        </p:nvSpPr>
        <p:spPr>
          <a:xfrm>
            <a:off x="3539065" y="2258088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Каждый мастер-класс длится 8 часов, предполагает командную работу и интерактив с экспертом, решение практических задач и кейсов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</a:endParaRPr>
          </a:p>
        </p:txBody>
      </p:sp>
      <p:cxnSp>
        <p:nvCxnSpPr>
          <p:cNvPr id="245" name="Shape 245"/>
          <p:cNvCxnSpPr/>
          <p:nvPr/>
        </p:nvCxnSpPr>
        <p:spPr>
          <a:xfrm>
            <a:off x="6662235" y="-947195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Shape 246"/>
          <p:cNvCxnSpPr/>
          <p:nvPr/>
        </p:nvCxnSpPr>
        <p:spPr>
          <a:xfrm>
            <a:off x="6424500" y="812625"/>
            <a:ext cx="0" cy="3505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47" name="Shape 24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Shape 248"/>
          <p:cNvGrpSpPr/>
          <p:nvPr/>
        </p:nvGrpSpPr>
        <p:grpSpPr>
          <a:xfrm>
            <a:off x="3337093" y="2903689"/>
            <a:ext cx="395982" cy="424147"/>
            <a:chOff x="351043" y="1941803"/>
            <a:chExt cx="395982" cy="424147"/>
          </a:xfrm>
        </p:grpSpPr>
        <p:sp>
          <p:nvSpPr>
            <p:cNvPr id="249" name="Shape 249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7B46"/>
                </a:solidFill>
              </a:endParaRPr>
            </a:p>
          </p:txBody>
        </p:sp>
        <p:sp>
          <p:nvSpPr>
            <p:cNvPr id="250" name="Shape 250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7B46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800" b="1">
                <a:solidFill>
                  <a:srgbClr val="F37B4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1" name="Shape 251"/>
          <p:cNvSpPr txBox="1">
            <a:spLocks noGrp="1"/>
          </p:cNvSpPr>
          <p:nvPr>
            <p:ph type="body" idx="4294967295"/>
          </p:nvPr>
        </p:nvSpPr>
        <p:spPr>
          <a:xfrm>
            <a:off x="3539065" y="29422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Обязательным элементом каждого мастер-класса является общение участников (нетворкинг)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МАСТЕР-КЛАССЫ В РЕГИОНЕ</a:t>
            </a: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title" idx="2"/>
          </p:nvPr>
        </p:nvSpPr>
        <p:spPr>
          <a:xfrm>
            <a:off x="235500" y="502075"/>
            <a:ext cx="7319700" cy="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Часть интенсивного режима для лидеров рейтинга (топ-500)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из регионов-участников программы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4294967295"/>
          </p:nvPr>
        </p:nvSpPr>
        <p:spPr>
          <a:xfrm>
            <a:off x="6525125" y="988775"/>
            <a:ext cx="2383800" cy="31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Участники,  заинтересованные в интенсивной программе, допускаются к конкурсному  отбору в данный режим. Для этого необходимо: 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Проживать или вести бизнес на территории регионов-участников программы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Зарегистрироваться  в программе и отметить желание  участвовать в режиме «Интенсив» не позднее ____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Вовремя и удовлетворительно выполнить задания отбора: решить кейс-тест и ответить на мотивационные вопросы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Войти в топ-250 участников (основной список участников «Интенсива») или топ-500 участников (дополнительный  список)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*Конкурсный отбор для участия в интенсивной программе осуществляется конкурсной комиссией программы </a:t>
            </a:r>
            <a:endParaRPr sz="800">
              <a:solidFill>
                <a:srgbClr val="5F747A"/>
              </a:solidFill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title" idx="4294967295"/>
          </p:nvPr>
        </p:nvSpPr>
        <p:spPr>
          <a:xfrm>
            <a:off x="6525125" y="677387"/>
            <a:ext cx="2121300" cy="3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5F6165"/>
              </a:buClr>
              <a:buFont typeface="Arial"/>
              <a:buNone/>
            </a:pPr>
            <a:r>
              <a:rPr lang="en" sz="1000" b="1">
                <a:solidFill>
                  <a:srgbClr val="F37B46"/>
                </a:solidFill>
                <a:latin typeface="Roboto"/>
                <a:ea typeface="Roboto"/>
                <a:cs typeface="Roboto"/>
                <a:sym typeface="Roboto"/>
              </a:rPr>
              <a:t>Важно про интенсивный режим</a:t>
            </a:r>
            <a:endParaRPr sz="1000" b="1">
              <a:solidFill>
                <a:srgbClr val="79AE4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Shape 262"/>
          <p:cNvGrpSpPr/>
          <p:nvPr/>
        </p:nvGrpSpPr>
        <p:grpSpPr>
          <a:xfrm>
            <a:off x="351043" y="1560803"/>
            <a:ext cx="395982" cy="424147"/>
            <a:chOff x="351043" y="1941803"/>
            <a:chExt cx="395982" cy="424147"/>
          </a:xfrm>
        </p:grpSpPr>
        <p:sp>
          <p:nvSpPr>
            <p:cNvPr id="263" name="Shape 263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83827"/>
                </a:solidFill>
              </a:endParaRPr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D83827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rgbClr val="D838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5" name="Shape 265"/>
          <p:cNvSpPr txBox="1">
            <a:spLocks noGrp="1"/>
          </p:cNvSpPr>
          <p:nvPr>
            <p:ph type="body" idx="4294967295"/>
          </p:nvPr>
        </p:nvSpPr>
        <p:spPr>
          <a:xfrm>
            <a:off x="6424500" y="1553300"/>
            <a:ext cx="22533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Участник должен пройти 4 модуля на сайте программы в течение двух месяцев после прохождения отбора в режим «Интенсив»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Участник должен иметь собственный активный бизнес (не просто идею)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Участник должен пройти обучение по наставничеству и успешно сдать тест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800"/>
              <a:buFont typeface="Roboto"/>
              <a:buChar char="—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При слишком высоком числе участников приоритет отдается участникам с наивысшими баллами за прохождение 4-х модулей при наименьшем сроке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4294967295"/>
          </p:nvPr>
        </p:nvSpPr>
        <p:spPr>
          <a:xfrm>
            <a:off x="553015" y="15862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Топ-70 участников режима «Интенсив» с активным бизнесом (из топ-250) получают возможность участвовать в конкурсе на получение наставника</a:t>
            </a:r>
            <a:endParaRPr sz="11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7" name="Shape 267"/>
          <p:cNvGrpSpPr/>
          <p:nvPr/>
        </p:nvGrpSpPr>
        <p:grpSpPr>
          <a:xfrm>
            <a:off x="351043" y="2367877"/>
            <a:ext cx="395982" cy="424147"/>
            <a:chOff x="351043" y="1941803"/>
            <a:chExt cx="395982" cy="424147"/>
          </a:xfrm>
        </p:grpSpPr>
        <p:sp>
          <p:nvSpPr>
            <p:cNvPr id="268" name="Shape 268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83827"/>
                </a:solidFill>
              </a:endParaRPr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D83827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800" b="1">
                <a:solidFill>
                  <a:srgbClr val="D838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0" name="Shape 270"/>
          <p:cNvSpPr txBox="1">
            <a:spLocks noGrp="1"/>
          </p:cNvSpPr>
          <p:nvPr>
            <p:ph type="body" idx="4294967295"/>
          </p:nvPr>
        </p:nvSpPr>
        <p:spPr>
          <a:xfrm>
            <a:off x="553015" y="2394438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 программе участвует ~ 100 наставников-волонтеров (на начало 2018г.) и каждый месяц сообщество растет на несколько десятков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1" name="Shape 271"/>
          <p:cNvGrpSpPr/>
          <p:nvPr/>
        </p:nvGrpSpPr>
        <p:grpSpPr>
          <a:xfrm>
            <a:off x="351043" y="3286314"/>
            <a:ext cx="395982" cy="424147"/>
            <a:chOff x="351043" y="1941803"/>
            <a:chExt cx="395982" cy="424147"/>
          </a:xfrm>
        </p:grpSpPr>
        <p:sp>
          <p:nvSpPr>
            <p:cNvPr id="272" name="Shape 272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83827"/>
                </a:solidFill>
              </a:endParaRPr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D83827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800" b="1">
                <a:solidFill>
                  <a:srgbClr val="D838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553015" y="3324888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Каждый наставник работает с ~ 3 участниками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Наставник и участник общаются онлайн. Примерно 5 мес, ~1 раз в 2 нед. 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5" name="Shape 275"/>
          <p:cNvGrpSpPr/>
          <p:nvPr/>
        </p:nvGrpSpPr>
        <p:grpSpPr>
          <a:xfrm>
            <a:off x="3333481" y="1554703"/>
            <a:ext cx="395982" cy="424147"/>
            <a:chOff x="351043" y="1941803"/>
            <a:chExt cx="395982" cy="424147"/>
          </a:xfrm>
        </p:grpSpPr>
        <p:sp>
          <p:nvSpPr>
            <p:cNvPr id="276" name="Shape 276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83827"/>
                </a:solidFill>
              </a:endParaRPr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D83827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800" b="1">
                <a:solidFill>
                  <a:srgbClr val="D838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8" name="Shape 278"/>
          <p:cNvSpPr txBox="1">
            <a:spLocks noGrp="1"/>
          </p:cNvSpPr>
          <p:nvPr>
            <p:ph type="body" idx="4294967295"/>
          </p:nvPr>
        </p:nvSpPr>
        <p:spPr>
          <a:xfrm>
            <a:off x="3535453" y="15801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Наставник поддерживает участника и помогает ему развиваться, опираясь на свой опыт ведения бизнеса и методологию программы «Бизнес класс»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9" name="Shape 279"/>
          <p:cNvGrpSpPr/>
          <p:nvPr/>
        </p:nvGrpSpPr>
        <p:grpSpPr>
          <a:xfrm>
            <a:off x="3337093" y="2394452"/>
            <a:ext cx="395982" cy="424147"/>
            <a:chOff x="351043" y="1941803"/>
            <a:chExt cx="395982" cy="424147"/>
          </a:xfrm>
        </p:grpSpPr>
        <p:sp>
          <p:nvSpPr>
            <p:cNvPr id="280" name="Shape 280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83827"/>
                </a:solidFill>
              </a:endParaRP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D83827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800" b="1">
                <a:solidFill>
                  <a:srgbClr val="D838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2" name="Shape 282"/>
          <p:cNvSpPr txBox="1">
            <a:spLocks noGrp="1"/>
          </p:cNvSpPr>
          <p:nvPr>
            <p:ph type="body" idx="4294967295"/>
          </p:nvPr>
        </p:nvSpPr>
        <p:spPr>
          <a:xfrm>
            <a:off x="3539065" y="242101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Участники могут обсуждать с наставниками вопросы развития бизнеса, анализировать текущие бизнес-процессы, советоваться по вопросам заключения партнерств и масштабирования бизнеса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3" name="Shape 283"/>
          <p:cNvCxnSpPr/>
          <p:nvPr/>
        </p:nvCxnSpPr>
        <p:spPr>
          <a:xfrm>
            <a:off x="6662235" y="-947195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Shape 284"/>
          <p:cNvSpPr txBox="1">
            <a:spLocks noGrp="1"/>
          </p:cNvSpPr>
          <p:nvPr>
            <p:ph type="title" idx="4294967295"/>
          </p:nvPr>
        </p:nvSpPr>
        <p:spPr>
          <a:xfrm>
            <a:off x="6814975" y="1009812"/>
            <a:ext cx="2121300" cy="3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5F6165"/>
              </a:buClr>
              <a:buFont typeface="Arial"/>
              <a:buNone/>
            </a:pPr>
            <a:r>
              <a:rPr lang="en" sz="1000" b="1">
                <a:solidFill>
                  <a:srgbClr val="D83827"/>
                </a:solidFill>
                <a:latin typeface="Roboto"/>
                <a:ea typeface="Roboto"/>
                <a:cs typeface="Roboto"/>
                <a:sym typeface="Roboto"/>
              </a:rPr>
              <a:t>Условия получения наставника</a:t>
            </a:r>
            <a:endParaRPr sz="1000" b="1">
              <a:solidFill>
                <a:srgbClr val="D83827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>
            <a:off x="6424500" y="812625"/>
            <a:ext cx="0" cy="3505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86" name="Shape 28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Shape 287"/>
          <p:cNvCxnSpPr/>
          <p:nvPr/>
        </p:nvCxnSpPr>
        <p:spPr>
          <a:xfrm>
            <a:off x="351040" y="1239555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D8382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8" name="Shape 28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РАБОТА С НАСТАВНИКОМ</a:t>
            </a: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title" idx="2"/>
          </p:nvPr>
        </p:nvSpPr>
        <p:spPr>
          <a:xfrm>
            <a:off x="235500" y="502076"/>
            <a:ext cx="8596800" cy="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Часть интенсивного режима для лидеров общего рейтинга (топ-250)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 всех регионов-участников программы 2018 года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Shape 296"/>
          <p:cNvGrpSpPr/>
          <p:nvPr/>
        </p:nvGrpSpPr>
        <p:grpSpPr>
          <a:xfrm>
            <a:off x="351043" y="1560803"/>
            <a:ext cx="395982" cy="424147"/>
            <a:chOff x="351043" y="1941803"/>
            <a:chExt cx="395982" cy="424147"/>
          </a:xfrm>
        </p:grpSpPr>
        <p:sp>
          <p:nvSpPr>
            <p:cNvPr id="297" name="Shape 297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ED142"/>
                </a:solidFill>
              </a:endParaRPr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ED14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rgbClr val="FED1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9" name="Shape 299"/>
          <p:cNvSpPr txBox="1">
            <a:spLocks noGrp="1"/>
          </p:cNvSpPr>
          <p:nvPr>
            <p:ph type="body" idx="4294967295"/>
          </p:nvPr>
        </p:nvSpPr>
        <p:spPr>
          <a:xfrm>
            <a:off x="6838850" y="1553300"/>
            <a:ext cx="1839000" cy="31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Для участия в вебинаре необходимо зарегистрироваться на него заранее в личном кабинете участника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4294967295"/>
          </p:nvPr>
        </p:nvSpPr>
        <p:spPr>
          <a:xfrm>
            <a:off x="553015" y="1586263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 программе существуют два вида вебинаров: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1" name="Shape 301"/>
          <p:cNvGrpSpPr/>
          <p:nvPr/>
        </p:nvGrpSpPr>
        <p:grpSpPr>
          <a:xfrm>
            <a:off x="3384718" y="1562351"/>
            <a:ext cx="395982" cy="424147"/>
            <a:chOff x="351043" y="1941803"/>
            <a:chExt cx="395982" cy="424147"/>
          </a:xfrm>
        </p:grpSpPr>
        <p:sp>
          <p:nvSpPr>
            <p:cNvPr id="302" name="Shape 302"/>
            <p:cNvSpPr/>
            <p:nvPr/>
          </p:nvSpPr>
          <p:spPr>
            <a:xfrm>
              <a:off x="381925" y="2017950"/>
              <a:ext cx="365100" cy="348000"/>
            </a:xfrm>
            <a:prstGeom prst="rect">
              <a:avLst/>
            </a:prstGeom>
            <a:noFill/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ED142"/>
                </a:solidFill>
              </a:endParaRPr>
            </a:p>
          </p:txBody>
        </p:sp>
        <p:sp>
          <p:nvSpPr>
            <p:cNvPr id="303" name="Shape 303"/>
            <p:cNvSpPr txBox="1"/>
            <p:nvPr/>
          </p:nvSpPr>
          <p:spPr>
            <a:xfrm>
              <a:off x="351043" y="1941803"/>
              <a:ext cx="3027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ED142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800" b="1">
                <a:solidFill>
                  <a:srgbClr val="FED1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4" name="Shape 304"/>
          <p:cNvSpPr txBox="1">
            <a:spLocks noGrp="1"/>
          </p:cNvSpPr>
          <p:nvPr>
            <p:ph type="body" idx="4294967295"/>
          </p:nvPr>
        </p:nvSpPr>
        <p:spPr>
          <a:xfrm>
            <a:off x="3586690" y="1588912"/>
            <a:ext cx="26430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Все проведенные вебинары записываются и хранятся в архиве. Участник всегда может вернуться к нужной информации из прошедшего вебинара или посмотреть вебинар в записи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5" name="Shape 305"/>
          <p:cNvCxnSpPr/>
          <p:nvPr/>
        </p:nvCxnSpPr>
        <p:spPr>
          <a:xfrm>
            <a:off x="6662235" y="-947195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Shape 306"/>
          <p:cNvSpPr txBox="1">
            <a:spLocks noGrp="1"/>
          </p:cNvSpPr>
          <p:nvPr>
            <p:ph type="title" idx="4294967295"/>
          </p:nvPr>
        </p:nvSpPr>
        <p:spPr>
          <a:xfrm>
            <a:off x="6814975" y="1009812"/>
            <a:ext cx="2121300" cy="3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5F6165"/>
              </a:buClr>
              <a:buFont typeface="Arial"/>
              <a:buNone/>
            </a:pPr>
            <a:r>
              <a:rPr lang="en" sz="1000" b="1">
                <a:solidFill>
                  <a:srgbClr val="FED142"/>
                </a:solidFill>
                <a:latin typeface="Roboto"/>
                <a:ea typeface="Roboto"/>
                <a:cs typeface="Roboto"/>
                <a:sym typeface="Roboto"/>
              </a:rPr>
              <a:t>Важно</a:t>
            </a:r>
            <a:endParaRPr sz="1000" b="1">
              <a:solidFill>
                <a:srgbClr val="FED142"/>
              </a:solidFill>
            </a:endParaRPr>
          </a:p>
        </p:txBody>
      </p:sp>
      <p:cxnSp>
        <p:nvCxnSpPr>
          <p:cNvPr id="307" name="Shape 307"/>
          <p:cNvCxnSpPr/>
          <p:nvPr/>
        </p:nvCxnSpPr>
        <p:spPr>
          <a:xfrm>
            <a:off x="6424500" y="812625"/>
            <a:ext cx="0" cy="3505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08" name="Shape 30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0" y="4731200"/>
            <a:ext cx="1053426" cy="1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>
            <a:spLocks noGrp="1"/>
          </p:cNvSpPr>
          <p:nvPr>
            <p:ph type="body" idx="4294967295"/>
          </p:nvPr>
        </p:nvSpPr>
        <p:spPr>
          <a:xfrm>
            <a:off x="372033" y="1917975"/>
            <a:ext cx="25527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FED142"/>
              </a:buClr>
              <a:buSzPts val="800"/>
              <a:buFont typeface="Roboto"/>
              <a:buChar char="●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Модульные вебинары содержат дополнительную к основному контенту видеоуроков информацию, их проводят эксперты-ведущие видеоуроков. Данный вид вебинаров доступен всем зарегистрированным участникам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4294967295"/>
          </p:nvPr>
        </p:nvSpPr>
        <p:spPr>
          <a:xfrm>
            <a:off x="372033" y="3049200"/>
            <a:ext cx="25527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FED142"/>
              </a:buClr>
              <a:buSzPts val="800"/>
              <a:buFont typeface="Roboto"/>
              <a:buChar char="●"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Практические вебинары проводят преимущественно эксперты-ведущие модулей, на которых они дают обратную связь по практическим заданиям, присланным заранее от участников программы. Этот вид вебинаров доступен только участникам интенсивной программы (топ-500)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1" name="Shape 31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88" y="4764937"/>
            <a:ext cx="651650" cy="1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400" y="4746763"/>
            <a:ext cx="509300" cy="1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85968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ВЕБИНАРЫ И КОНСУЛЬТАЦИИ</a:t>
            </a: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title" idx="2"/>
          </p:nvPr>
        </p:nvSpPr>
        <p:spPr>
          <a:xfrm>
            <a:off x="235500" y="502076"/>
            <a:ext cx="8596800" cy="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Часть программы, доступная всем группам участников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4294967295"/>
          </p:nvPr>
        </p:nvSpPr>
        <p:spPr>
          <a:xfrm>
            <a:off x="284742" y="2541075"/>
            <a:ext cx="18978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Тимур Соколов</a:t>
            </a: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4294967295"/>
          </p:nvPr>
        </p:nvSpPr>
        <p:spPr>
          <a:xfrm>
            <a:off x="284741" y="2866600"/>
            <a:ext cx="17646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Эксперт по командному взаимодействию и достижению максимальных результатов в бизнесе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</a:endParaRPr>
          </a:p>
        </p:txBody>
      </p:sp>
      <p:cxnSp>
        <p:nvCxnSpPr>
          <p:cNvPr id="330" name="Shape 330"/>
          <p:cNvCxnSpPr/>
          <p:nvPr/>
        </p:nvCxnSpPr>
        <p:spPr>
          <a:xfrm>
            <a:off x="370375" y="2410317"/>
            <a:ext cx="16581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Shape 331"/>
          <p:cNvCxnSpPr/>
          <p:nvPr/>
        </p:nvCxnSpPr>
        <p:spPr>
          <a:xfrm>
            <a:off x="370375" y="4370542"/>
            <a:ext cx="1658100" cy="0"/>
          </a:xfrm>
          <a:prstGeom prst="straightConnector1">
            <a:avLst/>
          </a:prstGeom>
          <a:noFill/>
          <a:ln w="952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Shape 332"/>
          <p:cNvSpPr txBox="1">
            <a:spLocks noGrp="1"/>
          </p:cNvSpPr>
          <p:nvPr>
            <p:ph type="body" idx="4294967295"/>
          </p:nvPr>
        </p:nvSpPr>
        <p:spPr>
          <a:xfrm>
            <a:off x="38847" y="3744296"/>
            <a:ext cx="23601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Управление персоналом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Идея бизнеса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Команда проекта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Миссия и стратегия компании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700">
              <a:solidFill>
                <a:srgbClr val="5F747A"/>
              </a:solidFill>
            </a:endParaRPr>
          </a:p>
        </p:txBody>
      </p:sp>
      <p:pic>
        <p:nvPicPr>
          <p:cNvPr id="333" name="Shape 333" descr="sokolov.pn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775" y="761569"/>
            <a:ext cx="2500157" cy="163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>
            <a:spLocks noGrp="1"/>
          </p:cNvSpPr>
          <p:nvPr>
            <p:ph type="body" idx="4294967295"/>
          </p:nvPr>
        </p:nvSpPr>
        <p:spPr>
          <a:xfrm>
            <a:off x="3094072" y="3960639"/>
            <a:ext cx="23601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Бизнес-моделирование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Управление сервисом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700">
              <a:solidFill>
                <a:srgbClr val="5F747A"/>
              </a:solidFill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body" idx="4294967295"/>
          </p:nvPr>
        </p:nvSpPr>
        <p:spPr>
          <a:xfrm>
            <a:off x="3338727" y="2541075"/>
            <a:ext cx="17646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Елена Малькова</a:t>
            </a: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body" idx="4294967295"/>
          </p:nvPr>
        </p:nvSpPr>
        <p:spPr>
          <a:xfrm>
            <a:off x="3368075" y="2870175"/>
            <a:ext cx="1863900" cy="9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Консультант по организационному развитию. Бизнес-эксперт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body" idx="4294967295"/>
          </p:nvPr>
        </p:nvSpPr>
        <p:spPr>
          <a:xfrm>
            <a:off x="6325454" y="3866842"/>
            <a:ext cx="23601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Правовые аспекты регистрации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                     и ведения бизнеса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Товарный знак и доменное имя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700">
              <a:solidFill>
                <a:srgbClr val="5F747A"/>
              </a:solidFill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4294967295"/>
          </p:nvPr>
        </p:nvSpPr>
        <p:spPr>
          <a:xfrm>
            <a:off x="6555455" y="2541075"/>
            <a:ext cx="19959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Людмила Харитонова</a:t>
            </a: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body" idx="4294967295"/>
          </p:nvPr>
        </p:nvSpPr>
        <p:spPr>
          <a:xfrm>
            <a:off x="6555450" y="2866600"/>
            <a:ext cx="18639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Управляющий партнер Юридической Компании «Зарцын, Янковский и партнеры»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</a:endParaRPr>
          </a:p>
        </p:txBody>
      </p:sp>
      <p:cxnSp>
        <p:nvCxnSpPr>
          <p:cNvPr id="340" name="Shape 340"/>
          <p:cNvCxnSpPr/>
          <p:nvPr/>
        </p:nvCxnSpPr>
        <p:spPr>
          <a:xfrm>
            <a:off x="3436370" y="2411917"/>
            <a:ext cx="1667400" cy="0"/>
          </a:xfrm>
          <a:prstGeom prst="straightConnector1">
            <a:avLst/>
          </a:prstGeom>
          <a:noFill/>
          <a:ln w="28575" cap="flat" cmpd="sng">
            <a:solidFill>
              <a:srgbClr val="D838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Shape 341"/>
          <p:cNvCxnSpPr/>
          <p:nvPr/>
        </p:nvCxnSpPr>
        <p:spPr>
          <a:xfrm>
            <a:off x="6663142" y="2410325"/>
            <a:ext cx="1663500" cy="0"/>
          </a:xfrm>
          <a:prstGeom prst="straightConnector1">
            <a:avLst/>
          </a:prstGeom>
          <a:noFill/>
          <a:ln w="2857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Shape 342"/>
          <p:cNvCxnSpPr/>
          <p:nvPr/>
        </p:nvCxnSpPr>
        <p:spPr>
          <a:xfrm>
            <a:off x="3436370" y="4372142"/>
            <a:ext cx="1667400" cy="0"/>
          </a:xfrm>
          <a:prstGeom prst="straightConnector1">
            <a:avLst/>
          </a:prstGeom>
          <a:noFill/>
          <a:ln w="9525" cap="flat" cmpd="sng">
            <a:solidFill>
              <a:srgbClr val="D838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Shape 343"/>
          <p:cNvCxnSpPr/>
          <p:nvPr/>
        </p:nvCxnSpPr>
        <p:spPr>
          <a:xfrm>
            <a:off x="6663142" y="4370550"/>
            <a:ext cx="1663500" cy="0"/>
          </a:xfrm>
          <a:prstGeom prst="straightConnector1">
            <a:avLst/>
          </a:prstGeom>
          <a:noFill/>
          <a:ln w="952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4" name="Shape 344" descr="malkova.p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750" y="699262"/>
            <a:ext cx="1327905" cy="169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 descr="Харитонова.png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491" y="697725"/>
            <a:ext cx="1132159" cy="169824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32442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5F6165"/>
              </a:buClr>
              <a:buFont typeface="Arial"/>
              <a:buNone/>
            </a:pPr>
            <a:r>
              <a:rPr lang="en"/>
              <a:t>СПИКЕРЫ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4294967295"/>
          </p:nvPr>
        </p:nvSpPr>
        <p:spPr>
          <a:xfrm>
            <a:off x="325517" y="2541075"/>
            <a:ext cx="19959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Юлиана Гордон</a:t>
            </a: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body" idx="4294967295"/>
          </p:nvPr>
        </p:nvSpPr>
        <p:spPr>
          <a:xfrm>
            <a:off x="325517" y="2866600"/>
            <a:ext cx="17646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Управляющий директор интернет-магазина aizel.ru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3094072" y="4036839"/>
            <a:ext cx="23601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Финансы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700">
              <a:solidFill>
                <a:srgbClr val="5F747A"/>
              </a:solidFill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body" idx="4294967295"/>
          </p:nvPr>
        </p:nvSpPr>
        <p:spPr>
          <a:xfrm>
            <a:off x="3338727" y="2541075"/>
            <a:ext cx="17646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Дмитрий Зайцев</a:t>
            </a: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body" idx="4294967295"/>
          </p:nvPr>
        </p:nvSpPr>
        <p:spPr>
          <a:xfrm>
            <a:off x="3368080" y="2870168"/>
            <a:ext cx="1764600" cy="9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Автор и ведущий курсов для предпринимателей в «Мегапрорыв». Инвестор, управляющий активами. Эксперт в области управления инвестициями, финансового менеджмента, сделок M&amp;A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</a:endParaRPr>
          </a:p>
        </p:txBody>
      </p:sp>
      <p:sp>
        <p:nvSpPr>
          <p:cNvPr id="356" name="Shape 356"/>
          <p:cNvSpPr txBox="1">
            <a:spLocks noGrp="1"/>
          </p:cNvSpPr>
          <p:nvPr>
            <p:ph type="body" idx="4294967295"/>
          </p:nvPr>
        </p:nvSpPr>
        <p:spPr>
          <a:xfrm>
            <a:off x="6310797" y="3959546"/>
            <a:ext cx="23601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Исследование и анализ рынка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Конкурентная борьба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700">
              <a:solidFill>
                <a:srgbClr val="5F747A"/>
              </a:solidFill>
            </a:endParaRPr>
          </a:p>
        </p:txBody>
      </p:sp>
      <p:sp>
        <p:nvSpPr>
          <p:cNvPr id="357" name="Shape 357"/>
          <p:cNvSpPr txBox="1">
            <a:spLocks noGrp="1"/>
          </p:cNvSpPr>
          <p:nvPr>
            <p:ph type="body" idx="4294967295"/>
          </p:nvPr>
        </p:nvSpPr>
        <p:spPr>
          <a:xfrm>
            <a:off x="6555455" y="2541075"/>
            <a:ext cx="19959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Константин Холстинин</a:t>
            </a: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body" idx="4294967295"/>
          </p:nvPr>
        </p:nvSpPr>
        <p:spPr>
          <a:xfrm>
            <a:off x="6555455" y="2866600"/>
            <a:ext cx="17646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Основатель агентства Business Engineering Services, эксперт по разработке бизнес-продуктов</a:t>
            </a: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5F747A"/>
              </a:solidFill>
            </a:endParaRPr>
          </a:p>
        </p:txBody>
      </p:sp>
      <p:cxnSp>
        <p:nvCxnSpPr>
          <p:cNvPr id="359" name="Shape 359"/>
          <p:cNvCxnSpPr/>
          <p:nvPr/>
        </p:nvCxnSpPr>
        <p:spPr>
          <a:xfrm>
            <a:off x="423157" y="2410317"/>
            <a:ext cx="1684200" cy="0"/>
          </a:xfrm>
          <a:prstGeom prst="straightConnector1">
            <a:avLst/>
          </a:prstGeom>
          <a:noFill/>
          <a:ln w="28575" cap="flat" cmpd="sng">
            <a:solidFill>
              <a:srgbClr val="F37B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Shape 360"/>
          <p:cNvCxnSpPr/>
          <p:nvPr/>
        </p:nvCxnSpPr>
        <p:spPr>
          <a:xfrm>
            <a:off x="3436370" y="2411917"/>
            <a:ext cx="1667400" cy="0"/>
          </a:xfrm>
          <a:prstGeom prst="straightConnector1">
            <a:avLst/>
          </a:prstGeom>
          <a:noFill/>
          <a:ln w="28575" cap="flat" cmpd="sng">
            <a:solidFill>
              <a:srgbClr val="D838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Shape 361"/>
          <p:cNvCxnSpPr/>
          <p:nvPr/>
        </p:nvCxnSpPr>
        <p:spPr>
          <a:xfrm>
            <a:off x="6663142" y="2410325"/>
            <a:ext cx="1663500" cy="0"/>
          </a:xfrm>
          <a:prstGeom prst="straightConnector1">
            <a:avLst/>
          </a:prstGeom>
          <a:noFill/>
          <a:ln w="2857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Shape 362"/>
          <p:cNvCxnSpPr/>
          <p:nvPr/>
        </p:nvCxnSpPr>
        <p:spPr>
          <a:xfrm>
            <a:off x="423157" y="4370542"/>
            <a:ext cx="1684200" cy="0"/>
          </a:xfrm>
          <a:prstGeom prst="straightConnector1">
            <a:avLst/>
          </a:prstGeom>
          <a:noFill/>
          <a:ln w="9525" cap="flat" cmpd="sng">
            <a:solidFill>
              <a:srgbClr val="F37B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Shape 363"/>
          <p:cNvCxnSpPr/>
          <p:nvPr/>
        </p:nvCxnSpPr>
        <p:spPr>
          <a:xfrm>
            <a:off x="3436370" y="4372142"/>
            <a:ext cx="1667400" cy="0"/>
          </a:xfrm>
          <a:prstGeom prst="straightConnector1">
            <a:avLst/>
          </a:prstGeom>
          <a:noFill/>
          <a:ln w="9525" cap="flat" cmpd="sng">
            <a:solidFill>
              <a:srgbClr val="D838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Shape 364"/>
          <p:cNvCxnSpPr/>
          <p:nvPr/>
        </p:nvCxnSpPr>
        <p:spPr>
          <a:xfrm>
            <a:off x="6663142" y="4370550"/>
            <a:ext cx="1663500" cy="0"/>
          </a:xfrm>
          <a:prstGeom prst="straightConnector1">
            <a:avLst/>
          </a:prstGeom>
          <a:noFill/>
          <a:ln w="9525" cap="flat" cmpd="sng">
            <a:solidFill>
              <a:srgbClr val="79AE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Shape 365"/>
          <p:cNvSpPr txBox="1">
            <a:spLocks noGrp="1"/>
          </p:cNvSpPr>
          <p:nvPr>
            <p:ph type="body" idx="4294967295"/>
          </p:nvPr>
        </p:nvSpPr>
        <p:spPr>
          <a:xfrm>
            <a:off x="85213" y="4036839"/>
            <a:ext cx="23601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47A"/>
              </a:buClr>
              <a:buSzPts val="700"/>
              <a:buFont typeface="Roboto"/>
              <a:buChar char="—"/>
            </a:pPr>
            <a:r>
              <a:rPr lang="en" sz="700">
                <a:solidFill>
                  <a:srgbClr val="5F747A"/>
                </a:solidFill>
                <a:latin typeface="Roboto"/>
                <a:ea typeface="Roboto"/>
                <a:cs typeface="Roboto"/>
                <a:sym typeface="Roboto"/>
              </a:rPr>
              <a:t>Интернет-продвижение</a:t>
            </a: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5F7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700">
              <a:solidFill>
                <a:srgbClr val="5F747A"/>
              </a:solidFill>
            </a:endParaRPr>
          </a:p>
        </p:txBody>
      </p:sp>
      <p:pic>
        <p:nvPicPr>
          <p:cNvPr id="366" name="Shape 366" descr="gordon_2.pn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7" y="707819"/>
            <a:ext cx="1724890" cy="168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 descr="zaytcev.p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175" y="629487"/>
            <a:ext cx="1239501" cy="177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 descr="Холстинин2.png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950" y="673781"/>
            <a:ext cx="1684199" cy="17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39945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5F6165"/>
              </a:buClr>
              <a:buFont typeface="Arial"/>
              <a:buNone/>
            </a:pPr>
            <a:r>
              <a:rPr lang="en"/>
              <a:t>СПИКЕРЫ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4" name="Shape 374"/>
          <p:cNvCxnSpPr/>
          <p:nvPr/>
        </p:nvCxnSpPr>
        <p:spPr>
          <a:xfrm>
            <a:off x="6662235" y="-947195"/>
            <a:ext cx="1886700" cy="0"/>
          </a:xfrm>
          <a:prstGeom prst="straightConnector1">
            <a:avLst/>
          </a:prstGeom>
          <a:noFill/>
          <a:ln w="28575" cap="flat" cmpd="sng">
            <a:solidFill>
              <a:srgbClr val="FED14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5" name="Shape 375" descr="Macbook-Flat-Mockup.pn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275" y="1083225"/>
            <a:ext cx="5744876" cy="337129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235500" y="160775"/>
            <a:ext cx="68706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СТРАНИЦА РЕГИСТРАЦИИ </a:t>
            </a:r>
            <a:r>
              <a:rPr lang="en" u="sng">
                <a:solidFill>
                  <a:srgbClr val="79AE42"/>
                </a:solidFill>
                <a:hlinkClick r:id="rId4"/>
              </a:rPr>
              <a:t>BUSINESS-CLASS.</a:t>
            </a:r>
            <a:r>
              <a:rPr lang="en" u="sng">
                <a:solidFill>
                  <a:srgbClr val="79AE42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PRO</a:t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2232800" y="1584025"/>
            <a:ext cx="4148700" cy="23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525" y="1660213"/>
            <a:ext cx="4119226" cy="21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1215</Words>
  <Application>Microsoft Office PowerPoint</Application>
  <PresentationFormat>Экран (16:9)</PresentationFormat>
  <Paragraphs>218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Roboto</vt:lpstr>
      <vt:lpstr>Cambria</vt:lpstr>
      <vt:lpstr>Simple Light</vt:lpstr>
      <vt:lpstr>ПРОГРАММА ВКЛЮЧАЕТ 2 ТРАЕКТОРИИ УЧАСТИЯ </vt:lpstr>
      <vt:lpstr>ПРОГРАММА «БИЗНЕС КЛАСС» ВКЛЮЧАЕТ 4 БЛОКА </vt:lpstr>
      <vt:lpstr>ОНЛАЙН-ПРОГРАММА</vt:lpstr>
      <vt:lpstr>МАСТЕР-КЛАССЫ В РЕГИОНЕ</vt:lpstr>
      <vt:lpstr>Условия получения наставника</vt:lpstr>
      <vt:lpstr>Важно</vt:lpstr>
      <vt:lpstr>СПИКЕРЫ </vt:lpstr>
      <vt:lpstr>СПИКЕРЫ </vt:lpstr>
      <vt:lpstr>СТРАНИЦА РЕГИСТРАЦИИ BUSINESS-CLASS.PRO</vt:lpstr>
      <vt:lpstr>На основании исследования эффективности программы и удовлетворенности участников, проведенного международной исследовательской компанией IPSOS COMCON</vt:lpstr>
      <vt:lpstr>ИСТОРИИ ВЫПУСКНИКОВ, КОТОРЫМ УДАЛОСЬ УЛУЧШИТЬ БИЗНЕС-ПОКАЗАТЕЛИ В ХОДЕ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навыков предпринимательства «Бизнес класс» от Google и Сбербанк</dc:title>
  <dc:creator>Никитина Ксения Евгеньевна</dc:creator>
  <cp:lastModifiedBy>dm</cp:lastModifiedBy>
  <cp:revision>3</cp:revision>
  <dcterms:modified xsi:type="dcterms:W3CDTF">2018-08-20T06:21:00Z</dcterms:modified>
</cp:coreProperties>
</file>