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6" r:id="rId2"/>
    <p:sldMasterId id="2147484362" r:id="rId3"/>
  </p:sldMasterIdLst>
  <p:notesMasterIdLst>
    <p:notesMasterId r:id="rId30"/>
  </p:notesMasterIdLst>
  <p:sldIdLst>
    <p:sldId id="288" r:id="rId4"/>
    <p:sldId id="257" r:id="rId5"/>
    <p:sldId id="330" r:id="rId6"/>
    <p:sldId id="336" r:id="rId7"/>
    <p:sldId id="337" r:id="rId8"/>
    <p:sldId id="333" r:id="rId9"/>
    <p:sldId id="331" r:id="rId10"/>
    <p:sldId id="334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50" r:id="rId23"/>
    <p:sldId id="351" r:id="rId24"/>
    <p:sldId id="352" r:id="rId25"/>
    <p:sldId id="353" r:id="rId26"/>
    <p:sldId id="354" r:id="rId27"/>
    <p:sldId id="355" r:id="rId28"/>
    <p:sldId id="321" r:id="rId29"/>
  </p:sldIdLst>
  <p:sldSz cx="9144000" cy="6858000" type="screen4x3"/>
  <p:notesSz cx="6669088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E9EDF4"/>
    <a:srgbClr val="406797"/>
    <a:srgbClr val="2D6BB5"/>
    <a:srgbClr val="4F81BD"/>
    <a:srgbClr val="800000"/>
    <a:srgbClr val="C000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8E4366-4008-4E4C-81E1-511F1F7A509C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8" rIns="91434" bIns="4571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34" tIns="45718" rIns="91434" bIns="4571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E3C597-3C3B-4B0E-ADCC-AA9A4F1E017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8352-EE56-4C90-A030-5D79D5B82431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C87A0-FC2B-4F34-A973-953C2F1E09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D6A6E-5FA3-441B-AB7A-0DF49393D189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ADB43-40D1-495E-93A5-115BB9B2CC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2DDD0-744E-4C95-8174-C3515C625317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D88D-0306-4A80-9CC8-2A0D950CDC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F3516-DE3F-458D-8391-61613162ED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B873E-3192-4F56-B49D-1384D4BB6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6383B-5C55-4A06-BBD9-89C551192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58D69-A2C4-473D-B74F-2D274B3515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E517A-4703-439A-9FE3-FA6F3DB139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57F80-B540-442D-BB14-F99DE387D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2677-053E-4936-9534-5C196BD8C0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5C20C-7BE1-4B03-ABDE-953CCBDAEF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7B3A-3F5C-4CFF-880D-D57D13923B46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86B83-E40F-48A8-96C7-98C9828A92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674C5-3056-4B91-BC92-CAF7E29C96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D75E8-2AA8-417B-A808-735330273A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CDB88-6C13-4AB9-8B17-6537831A90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F26AE-8B4C-4767-9BF0-91C4CC4016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2CE73-CB34-4885-B272-2BD23C24BE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F2CF7-49D2-4EF2-BEBB-6332DB34DB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8E9D0-BFBA-4776-9B70-7897E82920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9B2A5-AD8C-4861-A446-852756D8BF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4BDAB-0303-4F4C-9207-A0C82BBB91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45BB6-6BA6-440D-8EDA-1F77972023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E796-0BC2-4BAB-A091-0F8243F25FC9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698F9-C237-4DC2-882B-609B34A987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FB9E4-241E-4445-802E-F0D3B1B1B2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18B36-3F5F-4A6D-B47E-B79DB935B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F5CC2-6DDC-456C-8E4E-0E9F054899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E90AD-DCE9-40DE-BC4A-9E31CE36C5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DFB1-ACA9-400A-950C-B40450E90ACD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0D52B-3AA6-42BE-BBCA-73303BD409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CF00-C689-48A7-95B4-4D26F7E7FF1A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FCF1C-4D48-475C-A162-795832AF1D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1C3C-EE17-4A6E-A96E-7397E7012327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9B047-1FDC-4F0D-BF55-1FDA533F93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F851-045C-40A1-AB35-2D68991295C6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E621E-10A8-43BF-A81A-6C9EEAED74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43F2-E3AB-4411-942B-C41E0E81AB9B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029A4-FAEA-48F7-A73A-5DD9097ED4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7621-8639-4404-9DE8-74DE7FA12EC4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8454D-17DE-42AE-B38C-5D184F83C5D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6DF038-BE45-466E-87FC-E408D07D2E0E}" type="datetimeFigureOut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5E4CA49-B844-4A4A-9622-7101C0BB154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365" r:id="rId3"/>
    <p:sldLayoutId id="2147484366" r:id="rId4"/>
    <p:sldLayoutId id="2147484367" r:id="rId5"/>
    <p:sldLayoutId id="2147484368" r:id="rId6"/>
    <p:sldLayoutId id="2147484369" r:id="rId7"/>
    <p:sldLayoutId id="2147484370" r:id="rId8"/>
    <p:sldLayoutId id="2147484371" r:id="rId9"/>
    <p:sldLayoutId id="2147484372" r:id="rId10"/>
    <p:sldLayoutId id="21474843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BC935A24-521D-4949-A3C5-A2217C82300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866D6DC-AA3F-4DD9-B034-091582BB6491}" type="datetime1">
              <a:rPr lang="ru-RU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B133009A-D2F7-46EF-B328-754BF95D1B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F55302A77EFA6B9CC6EC09F154B013F8D4076106EA34193A834A98FDA8M474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06944DA7AA8D0F9940B1F55302A77EFA6B9CC4EF08F154B013F8D4076106EA34193A834A98FDACM477E" TargetMode="External"/><Relationship Id="rId4" Type="http://schemas.openxmlformats.org/officeDocument/2006/relationships/hyperlink" Target="consultantplus://offline/ref=06944DA7AA8D0F9940B1F55302A77EFA6E99CEEB0CFF09BA1BA1D8056609B5231E738F4B98FDAA45MB7B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F55302A77EFA669FC0E804F154B013F8D4076106EA34193A834A98FDAAM475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06944DA7AA8D0F9940B1EA4607A77EFA6C9CC0E55AA656E146F6D10F314EFA7A5C37824A98MF7E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EA4607A77EFA6C9CC0E55AA656E146F6D10F314EFA7A5C37824A98MF7E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06944DA7AA8D0F9940B1F55302A77EFA6695C5E604F154B013F8D4076106EA34193A834A98FCA8M478E" TargetMode="External"/><Relationship Id="rId4" Type="http://schemas.openxmlformats.org/officeDocument/2006/relationships/hyperlink" Target="consultantplus://offline/ref=06944DA7AA8D0F9940B1F55302A77EFA6695C5E604F154B013F8D4076106EA34193A834A98FDABM477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F55302A77EFA6B9CC6EC09F154B013F8D4076106EA34193A834A98FDA8M474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42D298B5EE3AE9413374603555F942CC4491460F43761770E6DCF6262s7R7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142D298B5EE3AE9413374603555F942CC44D1861F53761770E6DCF62627775FC2D62DD1EAE4730D4s3R9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F55302A77EFA679BC4ED0BF154B013F8D4076106EA34193A834A98FDABM478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F55302A77EFA6D94C7EE0DF154B013F8D4076106EA34193A834A98FDABM477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06944DA7AA8D0F9940B1F55302A77EFA679BC4ED0BF154B013F8D4076106EA34193A834A98FDABM478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F55302A77EFA6994C7ED09F154B013F8D4076106EA34193A834A98FDABM472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rospotrebnadzor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D6A6E8-35D6-496D-BC19-EAE2348B8A59}" type="slidenum">
              <a:rPr lang="ru-RU" altLang="ru-RU"/>
              <a:pPr/>
              <a:t>1</a:t>
            </a:fld>
            <a:endParaRPr lang="ru-RU" altLang="ru-RU"/>
          </a:p>
        </p:txBody>
      </p:sp>
      <p:pic>
        <p:nvPicPr>
          <p:cNvPr id="22531" name="Picture 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9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stat\Рабочий стол\герб-эмблема\эмблема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8063" cy="10890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588970" y="1916113"/>
            <a:ext cx="826861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Профилактика нарушений обязательных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требований санитарного законодательства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в области обеспечения качества и безопасности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продовольственного сырья и пищевых продуктов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на предприятиях пищевой промышленности</a:t>
            </a:r>
          </a:p>
          <a:p>
            <a:pPr algn="ctr" eaLnBrk="1" hangingPunct="1"/>
            <a:r>
              <a:rPr lang="ru-RU" altLang="ru-RU" sz="2400" b="1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altLang="ru-RU" sz="24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общественного питания»</a:t>
            </a:r>
          </a:p>
          <a:p>
            <a:pPr algn="ctr" eaLnBrk="1" hangingPunct="1"/>
            <a:endParaRPr lang="ru-RU" altLang="ru-RU" sz="24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900113" y="5084763"/>
            <a:ext cx="710091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dirty="0" smtClean="0">
                <a:solidFill>
                  <a:srgbClr val="FFFFFF"/>
                </a:solidFill>
              </a:rPr>
              <a:t>Заместитель начальника Восточного территориального отдела </a:t>
            </a:r>
            <a:r>
              <a:rPr lang="ru-RU" altLang="ru-RU" b="1" dirty="0">
                <a:solidFill>
                  <a:srgbClr val="FFFFFF"/>
                </a:solidFill>
              </a:rPr>
              <a:t/>
            </a:r>
            <a:br>
              <a:rPr lang="ru-RU" altLang="ru-RU" b="1" dirty="0">
                <a:solidFill>
                  <a:srgbClr val="FFFFFF"/>
                </a:solidFill>
              </a:rPr>
            </a:br>
            <a:r>
              <a:rPr lang="ru-RU" altLang="ru-RU" b="1" dirty="0" smtClean="0">
                <a:solidFill>
                  <a:srgbClr val="FFFFFF"/>
                </a:solidFill>
              </a:rPr>
              <a:t>И.А. Матвеева</a:t>
            </a:r>
            <a:endParaRPr lang="ru-RU" altLang="ru-RU" sz="2400" b="1" dirty="0">
              <a:solidFill>
                <a:srgbClr val="FFFFFF"/>
              </a:solidFill>
            </a:endParaRPr>
          </a:p>
          <a:p>
            <a:pPr eaLnBrk="1" hangingPunct="1"/>
            <a:endParaRPr lang="ru-RU" alt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tx2"/>
                </a:solidFill>
              </a:rPr>
              <a:t>	Для исключения возникновения и распространения инфекционных заболеваний и пищевых отравлений необходимо строго соблюдать законодательство, регулирующее оказание услуг общественного питания:</a:t>
            </a:r>
          </a:p>
          <a:p>
            <a:pPr lvl="0"/>
            <a:r>
              <a:rPr lang="ru-RU" sz="2000" b="1" dirty="0" smtClean="0"/>
              <a:t>-прием на работу персонала имеющих допуск по состоянию здоровья, прошедших профессиональную, гигиеническую подготовку и аттестацию, а так же привитых в соответствии с национальным календарем прививок;</a:t>
            </a:r>
          </a:p>
          <a:p>
            <a:pPr lvl="0"/>
            <a:r>
              <a:rPr lang="ru-RU" sz="2000" b="1" dirty="0" smtClean="0"/>
              <a:t>-допускать на работу персонал прошедший осмотр на наличие гнойничковых заболеваний и признаков инфекционных заболеваний;</a:t>
            </a:r>
          </a:p>
          <a:p>
            <a:pPr lvl="0"/>
            <a:r>
              <a:rPr lang="ru-RU" sz="2000" b="1" dirty="0" smtClean="0"/>
              <a:t>-незамедлительно отстранять от работы персонал с признаками гнойничковых и инфекционных заболеваний;</a:t>
            </a:r>
          </a:p>
          <a:p>
            <a:pPr lvl="0"/>
            <a:r>
              <a:rPr lang="ru-RU" sz="2000" b="1" dirty="0" smtClean="0"/>
              <a:t>-обеспечить необходимые условия для соблюдения личной гигиены персонала;</a:t>
            </a:r>
          </a:p>
          <a:p>
            <a:pPr lvl="0"/>
            <a:r>
              <a:rPr lang="ru-RU" sz="2000" b="1" dirty="0" smtClean="0"/>
              <a:t>-обеспечить нахождения на рабочем месте персонала в спецодежде и раздельное хранение домашней и спец одежды;</a:t>
            </a:r>
          </a:p>
          <a:p>
            <a:pPr lvl="0"/>
            <a:endParaRPr lang="ru-RU" b="1" dirty="0" smtClean="0">
              <a:solidFill>
                <a:schemeClr val="tx2"/>
              </a:solidFill>
            </a:endParaRPr>
          </a:p>
          <a:p>
            <a:pPr lvl="0"/>
            <a:endParaRPr lang="ru-RU" b="1" dirty="0" smtClean="0">
              <a:solidFill>
                <a:schemeClr val="tx2"/>
              </a:solidFill>
            </a:endParaRPr>
          </a:p>
          <a:p>
            <a:pPr lvl="0"/>
            <a:r>
              <a:rPr lang="ru-RU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Профилактика инфекционных заболеваний и пищевых отравлений на предприятиях общественного питания и предприятий пищевой промышленности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/>
              <a:t>-обеспечить поступление продуктов питания и производственного сырья  с документами подтверждающих качество и безопасность;</a:t>
            </a:r>
          </a:p>
          <a:p>
            <a:r>
              <a:rPr lang="ru-RU" sz="2000" b="1" dirty="0" smtClean="0"/>
              <a:t>-обеспечить ежедневную оценку качества полуфабрикатов, блюд и кулинарных изделий;</a:t>
            </a:r>
          </a:p>
          <a:p>
            <a:pPr lvl="0"/>
            <a:r>
              <a:rPr lang="ru-RU" sz="2000" b="1" dirty="0" smtClean="0"/>
              <a:t>-обеспечить разделение поточность технологических процессов, исключающих встречные потоков сырья, сырых полуфабрикатов  и готовой продукции;</a:t>
            </a:r>
          </a:p>
          <a:p>
            <a:pPr lvl="0"/>
            <a:r>
              <a:rPr lang="ru-RU" sz="2000" b="1" dirty="0" smtClean="0"/>
              <a:t>-обеспечить условия хранения сырого сырья и готовой продукции в соответствии с законодательством;</a:t>
            </a:r>
          </a:p>
          <a:p>
            <a:pPr lvl="0"/>
            <a:r>
              <a:rPr lang="ru-RU" sz="2000" b="1" dirty="0" smtClean="0"/>
              <a:t>-обеспечить должное проведение мытья кухонной и столовой посуды, в соответствии с законодательством;</a:t>
            </a:r>
          </a:p>
          <a:p>
            <a:pPr lvl="0"/>
            <a:r>
              <a:rPr lang="ru-RU" sz="2000" b="1" dirty="0" smtClean="0"/>
              <a:t>-при изготовлении полуфабрикатов, блюд и кулинарных изделий соблюдать требования к используемому оборудованию и инвентарю;</a:t>
            </a:r>
          </a:p>
          <a:p>
            <a:pPr lvl="0"/>
            <a:r>
              <a:rPr lang="ru-RU" sz="2000" b="1" dirty="0" smtClean="0"/>
              <a:t>-разработка профилактических мероприятий по предотвращению инфекционных заболеваний и пищевых отравлений на предприятиях общественного питания. Внедрения системы управления промышленной безопасности (ХАССП).</a:t>
            </a:r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Профилактика инфекционных заболеваний и пищевых отравлений на предприятиях общественного питания и предприятий пищевой промышленности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/>
              <a:t>	</a:t>
            </a:r>
            <a:r>
              <a:rPr lang="ru-RU" sz="2400" b="1" dirty="0" smtClean="0"/>
              <a:t>Требования обеспечивающие безопасность пищевой продукции в процессе ее производства (изготовления), хранения, перевозки (транспортирования), реализации регламентируются главой 3 </a:t>
            </a:r>
            <a:r>
              <a:rPr lang="ru-RU" sz="2400" b="1" dirty="0" smtClean="0">
                <a:solidFill>
                  <a:schemeClr val="tx2"/>
                </a:solidFill>
              </a:rPr>
              <a:t>Технического регламента Таможенного союза ТР ТС 021/2011 «О безопасности пищевой продукции».</a:t>
            </a:r>
          </a:p>
          <a:p>
            <a:pPr lvl="0"/>
            <a:r>
              <a:rPr lang="ru-RU" sz="2400" b="1" dirty="0" smtClean="0"/>
              <a:t>	Разработка и внедрение системы управления промышленной безопасности   (ХАССП) регламентируется </a:t>
            </a:r>
            <a:r>
              <a:rPr lang="ru-RU" sz="2400" b="1" dirty="0" smtClean="0">
                <a:solidFill>
                  <a:schemeClr val="tx2"/>
                </a:solidFill>
              </a:rPr>
              <a:t>ГОСТ Р 51705.1-2001 «Государственный стандарт  Российской Федерации. Системы качества. Управление качеством пищевых продуктов на основе принципов ХАССП. Общие требования».</a:t>
            </a:r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Внедрение системы управления промышленной безопасности (ХАССП)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Организации могут размещаться как в отдельно стоящем здании, так и в пристроенном, встроенно-пристроенном к жилым и общественным зданиям, в нежилых этажах жилых зданий, в общественных зданиях, а также на территории промышленных и иных объектов для обслуживания работающего персонала. При этом не должны ухудшаться условия проживания, отдыха, лечения, труда людей.</a:t>
            </a:r>
          </a:p>
          <a:p>
            <a:r>
              <a:rPr lang="ru-RU" sz="1600" dirty="0" smtClean="0"/>
              <a:t>	При размещении организаций общественного питания в пристроенных, встроенно-пристроенных к жилым и общественным зданиям, в нежилых этажах жилых зданий, в общественных зданиях должны соблюдаться гигиенические нормативы уровней шума, инфразвука, вибрации, электромагнитных полей в помещениях жилых, общественных зданий и на территории жилой застройки, а также предельно допустимые концентрации и ориентировочные безопасные уровни воздействия загрязняющих веществ в атмосферном воздухе населенных мест. </a:t>
            </a:r>
          </a:p>
          <a:p>
            <a:r>
              <a:rPr lang="ru-RU" sz="1600" dirty="0" smtClean="0"/>
              <a:t>	Организациям, расположенным в жилых зданиях, следует иметь входы, изолированные от жилой части здания. Прием продовольственного сырья и пищевых продуктов со стороны двора жилого дома, где расположены окна и входы в квартиры, не допускается. Загрузку следует выполнять с торцов жилых зданий, не имеющих окон, из подземных туннелей со стороны магистралей при наличии специальных загрузочных помещений.</a:t>
            </a:r>
          </a:p>
          <a:p>
            <a:r>
              <a:rPr lang="ru-RU" sz="1600" smtClean="0"/>
              <a:t>	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972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Для сбора мусора и пищевых отходов на территории следует предусмотреть раздельные контейнеры с крышками, установленные на площадках с твердым покрытием, размеры которых превышают площадь основания контейнеров на 1 м во все стороны.</a:t>
            </a:r>
          </a:p>
          <a:p>
            <a:r>
              <a:rPr lang="ru-RU" sz="1600" dirty="0" smtClean="0"/>
              <a:t>Допускается использование других специальных закрытых конструкций для сбора мусора и пищевых отходов.</a:t>
            </a:r>
          </a:p>
          <a:p>
            <a:r>
              <a:rPr lang="ru-RU" sz="1600" dirty="0" smtClean="0"/>
              <a:t>	Мусоросборники очищаются при заполнении не более 2/3 их объема, после этого подвергаются очистке и дезинфекции с применением средств, разрешенных органами и учреждениями госсанэпидслужбы в установленном </a:t>
            </a:r>
            <a:r>
              <a:rPr lang="ru-RU" sz="1600" dirty="0" smtClean="0">
                <a:hlinkClick r:id="rId3"/>
              </a:rPr>
              <a:t>порядке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	Площадка мусоросборников располагается на расстоянии не менее 25 м от жилых домов, площадок для игр и отдыха.</a:t>
            </a:r>
          </a:p>
          <a:p>
            <a:r>
              <a:rPr lang="ru-RU" sz="1600" dirty="0" smtClean="0"/>
              <a:t>	Организации, независимо от форм собственности, мощности, места расположения, оборудуются системами внутреннего водопровода и канализации.</a:t>
            </a:r>
          </a:p>
          <a:p>
            <a:r>
              <a:rPr lang="ru-RU" sz="1600" dirty="0" smtClean="0"/>
              <a:t>Водоснабжение организаций осуществляется путем присоединения к централизованной системе водопровода, при его отсутствии оборудуется внутренний водопровод с водозабором из артезианской скважины, колодцев, каптажей. </a:t>
            </a:r>
          </a:p>
          <a:p>
            <a:r>
              <a:rPr lang="ru-RU" sz="1600" dirty="0" smtClean="0"/>
              <a:t>	Качество воды в системах водоснабжения организации должно отвечать гигиеническим требованиям, предъявляемым к качеству воды </a:t>
            </a:r>
            <a:r>
              <a:rPr lang="ru-RU" sz="1600" dirty="0" smtClean="0">
                <a:hlinkClick r:id="rId4"/>
              </a:rPr>
              <a:t>централизованных систем</a:t>
            </a:r>
            <a:r>
              <a:rPr lang="ru-RU" sz="1600" dirty="0" smtClean="0"/>
              <a:t> питьевого водоснабжения и </a:t>
            </a:r>
            <a:r>
              <a:rPr lang="ru-RU" sz="1600" dirty="0" smtClean="0">
                <a:hlinkClick r:id="rId5"/>
              </a:rPr>
              <a:t>нецентрализованного водоснабжения</a:t>
            </a:r>
            <a:r>
              <a:rPr lang="ru-RU" sz="1600" dirty="0" smtClean="0"/>
              <a:t>. Количество воды, используемой организацией, должно полностью обеспечивать ее потребности. Нормы расхода воды должны соответствовать </a:t>
            </a:r>
            <a:r>
              <a:rPr lang="ru-RU" sz="1600" dirty="0" smtClean="0">
                <a:hlinkClick r:id="" action="ppaction://hlinkfile"/>
              </a:rPr>
              <a:t>таблицам 1</a:t>
            </a:r>
            <a:r>
              <a:rPr lang="ru-RU" sz="1600" dirty="0" smtClean="0"/>
              <a:t> и </a:t>
            </a:r>
            <a:r>
              <a:rPr lang="ru-RU" sz="1600" dirty="0" smtClean="0">
                <a:hlinkClick r:id="" action="ppaction://hlinkfile"/>
              </a:rPr>
              <a:t>2</a:t>
            </a:r>
            <a:r>
              <a:rPr lang="ru-RU" sz="1600" dirty="0" smtClean="0"/>
              <a:t>. СП 2.3.6.1079-01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074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Все производственные цеха оборудуются раковинами с подводкой горячей и холодной воды. При этом следует предусматривать такие конструкции смесителей, которые исключают повторное загрязнение рук после мытья.</a:t>
            </a:r>
          </a:p>
          <a:p>
            <a:r>
              <a:rPr lang="ru-RU" sz="1600" dirty="0" smtClean="0"/>
              <a:t>	Горячая и холодная вода подводится ко всем моечным ваннам и раковинам с установкой смесителей, а также, при необходимости, к технологическому оборудованию.</a:t>
            </a:r>
          </a:p>
          <a:p>
            <a:r>
              <a:rPr lang="ru-RU" sz="1600" dirty="0" smtClean="0"/>
              <a:t>Температура горячей воды в точке разбора должна быть не ниже 65 град. C.</a:t>
            </a:r>
          </a:p>
          <a:p>
            <a:r>
              <a:rPr lang="ru-RU" sz="1600" dirty="0" smtClean="0"/>
              <a:t>Для сетей горячего водоснабжения используются материалы, выдерживающие температуру выше 65 град. C.</a:t>
            </a:r>
          </a:p>
          <a:p>
            <a:r>
              <a:rPr lang="ru-RU" sz="1600" dirty="0" smtClean="0"/>
              <a:t>	Запрещается использовать горячую воду из системы водяного отопления для технологических, хозяйственно-бытовых целей, а также обработки технологического оборудования, тары, инвентаря и помещений.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	В организациях запрещается использовать привозную воду.</a:t>
            </a:r>
          </a:p>
          <a:p>
            <a:pPr lvl="1"/>
            <a:r>
              <a:rPr lang="ru-RU" sz="1600" b="1" dirty="0" smtClean="0">
                <a:solidFill>
                  <a:schemeClr val="tx2"/>
                </a:solidFill>
              </a:rPr>
              <a:t>	При отсутствии горячей или холодной воды организация приостанавливает свою работу.</a:t>
            </a:r>
            <a:r>
              <a:rPr lang="ru-RU" sz="1600" dirty="0" smtClean="0"/>
              <a:t> </a:t>
            </a:r>
          </a:p>
          <a:p>
            <a:pPr lvl="1"/>
            <a:r>
              <a:rPr lang="ru-RU" sz="1600" dirty="0" smtClean="0"/>
              <a:t>	Устройство системы канализации организаций должно соответствовать требованиям действующих строительных норм, предъявляемых к канализации, наружным сетям и сооружениям, внутреннему водопроводу и канализации зданий, а также требованиям настоящих Правил. (Внутренняя система канализации производственных и хозяйственно-бытовых сточных вод должна быть раздельной, с самостоятельными выпусками во внутриплощадочную сеть канализации).</a:t>
            </a:r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086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Показатели микроклимата производственных помещений и помещений для посетителей должны соответствовать </a:t>
            </a:r>
            <a:r>
              <a:rPr lang="ru-RU" sz="1600" dirty="0" smtClean="0">
                <a:hlinkClick r:id="rId3"/>
              </a:rPr>
              <a:t>гигиеническим требованиям</a:t>
            </a:r>
            <a:r>
              <a:rPr lang="ru-RU" sz="1600" dirty="0" smtClean="0"/>
              <a:t>, предъявляемым к микроклимату производственных помещений.</a:t>
            </a:r>
          </a:p>
          <a:p>
            <a:r>
              <a:rPr lang="ru-RU" sz="1600" dirty="0" smtClean="0"/>
              <a:t>	Производственные, вспомогательные и санитарно-бытовые помещения оборудуются приточно-вытяжной механической вентиляцией в соответствии с требованиями действующих </a:t>
            </a:r>
            <a:r>
              <a:rPr lang="ru-RU" sz="1600" dirty="0" smtClean="0">
                <a:hlinkClick r:id="rId4"/>
              </a:rPr>
              <a:t>норм и правил</a:t>
            </a:r>
            <a:r>
              <a:rPr lang="ru-RU" sz="1600" dirty="0" smtClean="0"/>
              <a:t>. В помещениях отделки кондитерских изделий приточная система вентиляции выполняется с </a:t>
            </a:r>
            <a:r>
              <a:rPr lang="ru-RU" sz="1600" dirty="0" err="1" smtClean="0"/>
              <a:t>противопыльным</a:t>
            </a:r>
            <a:r>
              <a:rPr lang="ru-RU" sz="1600" dirty="0" smtClean="0"/>
              <a:t> и бактерицидным фильтром, обеспечивающим подпор чистого воздуха в этом помещении.</a:t>
            </a:r>
          </a:p>
          <a:p>
            <a:r>
              <a:rPr lang="ru-RU" sz="1600" dirty="0" smtClean="0"/>
              <a:t>Отверстия вентиляционных систем закрываются мелкоячеистой полимерной сеткой.</a:t>
            </a:r>
          </a:p>
          <a:p>
            <a:r>
              <a:rPr lang="ru-RU" sz="1600" dirty="0" smtClean="0"/>
              <a:t>	Бытовые помещения (туалеты, </a:t>
            </a:r>
            <a:r>
              <a:rPr lang="ru-RU" sz="1600" dirty="0" err="1" smtClean="0"/>
              <a:t>преддушевые</a:t>
            </a:r>
            <a:r>
              <a:rPr lang="ru-RU" sz="1600" dirty="0" smtClean="0"/>
              <a:t>, комнаты гигиены женщин) оборудуются автономными системами вытяжной вентиляции, преимущественно с естественным побуждением. Оборудование и моечные ванны, являющиеся источниками повышенных выделений влаги, тепла, газов, оборудуются локальными вытяжными системами с преимущественной вытяжкой в зоне максимального загрязнения.</a:t>
            </a:r>
          </a:p>
          <a:p>
            <a:r>
              <a:rPr lang="ru-RU" sz="1600" dirty="0" smtClean="0"/>
              <a:t>	Устройство и оборудование выбросов систем местной вытяжной вентиляции не должны влиять на ухудшение условий проживания и пребывания людей в жилых домах, помещениях и зданиях иного назначения.</a:t>
            </a:r>
          </a:p>
          <a:p>
            <a:r>
              <a:rPr lang="ru-RU" sz="1600" dirty="0" smtClean="0"/>
              <a:t>Система вытяжной вентиляции организаций, расположенных в зданиях иного назначения, оборудуется отдельно от системы вентиляции этих зданий. Шахты вытяжной вентиляции выступают над коньком крыши или поверхностью плоской кровли на высоту не менее 1 м.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101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Производственные, вспомогательные помещения и помещения для посетителей обеспечиваются отоплением (водяным или другими видами) в соответствии с </a:t>
            </a:r>
            <a:r>
              <a:rPr lang="ru-RU" sz="1600" dirty="0" smtClean="0">
                <a:hlinkClick r:id="rId3"/>
              </a:rPr>
              <a:t>требованиями</a:t>
            </a:r>
            <a:r>
              <a:rPr lang="ru-RU" sz="1600" dirty="0" smtClean="0"/>
              <a:t>, предъявляемыми к отоплению, вентиляции и кондиционированию воздуха. </a:t>
            </a:r>
          </a:p>
          <a:p>
            <a:r>
              <a:rPr lang="ru-RU" sz="1600" dirty="0" smtClean="0"/>
              <a:t>	Естественное и искусственное освещение во всех производственных, складских, санитарно-бытовых и административно-хозяйственных помещениях должно соответствовать </a:t>
            </a:r>
            <a:r>
              <a:rPr lang="ru-RU" sz="1600" dirty="0" smtClean="0">
                <a:hlinkClick r:id="rId4"/>
              </a:rPr>
              <a:t>требованиям</a:t>
            </a:r>
            <a:r>
              <a:rPr lang="ru-RU" sz="1600" dirty="0" smtClean="0"/>
              <a:t>, предъявляемым к естественному и искусственному освещению. </a:t>
            </a:r>
          </a:p>
          <a:p>
            <a:r>
              <a:rPr lang="ru-RU" sz="1600" dirty="0" smtClean="0"/>
              <a:t>	Для освещения производственных помещений и складов применяются светильники во </a:t>
            </a:r>
            <a:r>
              <a:rPr lang="ru-RU" sz="1600" dirty="0" err="1" smtClean="0"/>
              <a:t>влагопылезащитном</a:t>
            </a:r>
            <a:r>
              <a:rPr lang="ru-RU" sz="1600" dirty="0" smtClean="0"/>
              <a:t> исполнении. </a:t>
            </a:r>
          </a:p>
          <a:p>
            <a:r>
              <a:rPr lang="ru-RU" sz="1600" dirty="0" smtClean="0"/>
              <a:t>	Светильники общего освещения размещаются равномерно по помещению. Светильники не размещаются над плитами, технологическим оборудованием, разделочными столами. При необходимости рабочие места оборудуются дополнительными источниками освещения. Осветительные приборы должны иметь защитную арматуру.</a:t>
            </a:r>
          </a:p>
          <a:p>
            <a:r>
              <a:rPr lang="ru-RU" sz="1600" dirty="0" smtClean="0"/>
              <a:t>	Показатели освещенности для производственных помещений должны соответствовать установленным </a:t>
            </a:r>
            <a:r>
              <a:rPr lang="ru-RU" sz="1600" dirty="0" smtClean="0">
                <a:hlinkClick r:id="rId5"/>
              </a:rPr>
              <a:t>нормам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	 Допустимые уровни шума и вибрации на рабочих местах в производственных помещениях, обеденных залах и площадках организаций должны соответствовать гигиеническим требованиям, предъявляемым к уровням шума и вибрации на рабочих местах, в помещениях жилых и общественных зданий.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234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Объемно-планировочные и конструкторские решения помещений должны предусматривать последовательность (поточность) технологических процессов, исключающих встречные потоки сырья, сырых полуфабрикатов и готовой продукции, использованной и чистой посуды, а также встречного движения посетителей и персонала. 	При работе организаций быстрого обслуживания на полуфабрикатах высокой степени готовности, в которых используются малогабаритное специализированное технологическое оборудование, посуда и приборы одноразового использования, допускается </a:t>
            </a:r>
            <a:r>
              <a:rPr lang="ru-RU" sz="1600" dirty="0" err="1" smtClean="0"/>
              <a:t>однозальная</a:t>
            </a:r>
            <a:r>
              <a:rPr lang="ru-RU" sz="1600" dirty="0" smtClean="0"/>
              <a:t> планировка с выделением отдельных рабочих зон, оснащенных оборудованием. 	Стены производственных помещений на высоту не менее 1,7 м отделываются облицовочной плиткой или другими материалами, выдерживающими влажную уборку и дезинфекцию. Потолки оштукатуриваются и белятся или отделываются другими материалами. Полы выполняются из </a:t>
            </a:r>
            <a:r>
              <a:rPr lang="ru-RU" sz="1600" dirty="0" err="1" smtClean="0"/>
              <a:t>ударопрочных</a:t>
            </a:r>
            <a:r>
              <a:rPr lang="ru-RU" sz="1600" dirty="0" smtClean="0"/>
              <a:t> материалов, исключающих скольжение, и имеют уклоны к сливным трапам. </a:t>
            </a:r>
          </a:p>
          <a:p>
            <a:r>
              <a:rPr lang="ru-RU" sz="1600" dirty="0" smtClean="0"/>
              <a:t>	В цехах для приготовления холодных блюд, мягкого мороженого, в кондитерских цехах по приготовлению крема и отделки тортов и пирожных, в цехах и на участках по </a:t>
            </a:r>
            <a:r>
              <a:rPr lang="ru-RU" sz="1600" dirty="0" err="1" smtClean="0"/>
              <a:t>порционированию</a:t>
            </a:r>
            <a:r>
              <a:rPr lang="ru-RU" sz="1600" dirty="0" smtClean="0"/>
              <a:t> готовых блюд, упаковке и формированию наборов готовых блюд устанавливаются бактерицидные лампы, которые используются в соответствии с инструкцией по эксплуатации. </a:t>
            </a:r>
          </a:p>
          <a:p>
            <a:r>
              <a:rPr lang="ru-RU" sz="1600" dirty="0" smtClean="0"/>
              <a:t>	В производственных цехах не допускается хранить бьющиеся предметы, зеркала, комнатные растения.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224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Все помещения организаций необходимо содержать в чистоте. Текущая уборка проводится постоянно, своевременно и по мере необходимости.</a:t>
            </a:r>
          </a:p>
          <a:p>
            <a:r>
              <a:rPr lang="ru-RU" sz="1600" dirty="0" smtClean="0"/>
              <a:t>В производственных цехах ежедневно проводится влажная уборка с применением моющих и дезинфицирующих средств.</a:t>
            </a:r>
          </a:p>
          <a:p>
            <a:r>
              <a:rPr lang="ru-RU" sz="1600" dirty="0" smtClean="0"/>
              <a:t>После каждого посетителя обязательна уборка обеденного стола.</a:t>
            </a:r>
          </a:p>
          <a:p>
            <a:r>
              <a:rPr lang="ru-RU" sz="1600" dirty="0" smtClean="0"/>
              <a:t>	Не реже одного раза в месяц проводится генеральная уборка и дезинфекция. При необходимости в установленном порядке проводится дезинсекция и дератизация помещений.</a:t>
            </a:r>
          </a:p>
          <a:p>
            <a:r>
              <a:rPr lang="ru-RU" sz="1600" dirty="0" smtClean="0"/>
              <a:t>	Для уборки производственных, складских, вспомогательных помещений, а также туалетов выделяется отдельный инвентарь, который хранится в специально отведенных местах, максимально приближенных к местам уборки. Инвентарь для мытья туалетов имеет сигнальную окраску и хранится отдельно.</a:t>
            </a:r>
          </a:p>
          <a:p>
            <a:r>
              <a:rPr lang="ru-RU" sz="1600" dirty="0" smtClean="0"/>
              <a:t>	По окончании уборки в конце смены весь уборочный инвентарь промывается с использованием моющих и дезинфицирующих средств, просушивается и хранится в чистом виде в отведенном для него месте. </a:t>
            </a:r>
          </a:p>
          <a:p>
            <a:r>
              <a:rPr lang="ru-RU" sz="1600" dirty="0" smtClean="0"/>
              <a:t>	В организациях применяются моющие и дезинфицирующие средства, разрешенные органами и учреждениями госсанэпидслужбы в установленном </a:t>
            </a:r>
            <a:r>
              <a:rPr lang="ru-RU" sz="1600" dirty="0" smtClean="0">
                <a:hlinkClick r:id="rId3"/>
              </a:rPr>
              <a:t>порядке</a:t>
            </a:r>
            <a:r>
              <a:rPr lang="ru-RU" sz="1600" dirty="0" smtClean="0"/>
              <a:t>, которые используются в строгом соответствии с прилагаемыми инструкциями и хранятся в специально отведенных местах в таре изготовителя.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179388" y="1484313"/>
            <a:ext cx="88217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800000"/>
              </a:buClr>
              <a:buSzPct val="120000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Санитарно-эпидемиологическое благополучие населения </a:t>
            </a:r>
            <a:r>
              <a:rPr lang="ru-RU" b="1" dirty="0" smtClean="0"/>
              <a:t>- состояние здоровья населения, среды обитания человека, при котором отсутствует вредное воздействие факторов среды обитания на человека и обеспечиваются благоприятные условия его жизнедеятельности.</a:t>
            </a:r>
            <a:r>
              <a:rPr lang="ru-RU" dirty="0" smtClean="0"/>
              <a:t> </a:t>
            </a:r>
          </a:p>
          <a:p>
            <a:pPr algn="just" eaLnBrk="1" hangingPunct="1">
              <a:buClr>
                <a:srgbClr val="800000"/>
              </a:buClr>
              <a:buSzPct val="120000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Санитарно-эпидемиологические требования </a:t>
            </a:r>
            <a:r>
              <a:rPr lang="ru-RU" b="1" dirty="0" smtClean="0"/>
              <a:t>- обязательные требования к обеспечению безопасности и (или) безвредности для человека факторов среды обитания, условий деятельности юридических лиц и граждан, в том числе индивидуальных предпринимателей, используемых ими территорий, зданий, строений, сооружений, помещений, оборудования, транспортных средств, несоблюдение которых создает угрозу жизни или здоровью человека, угрозу возникновения и распространения заболеваний и которые устанавливаются государственными санитарно-эпидемиологическими правилами и гигиеническими нормативами (далее - санитарные </a:t>
            </a:r>
            <a:r>
              <a:rPr lang="ru-RU" b="1" dirty="0" smtClean="0">
                <a:hlinkClick r:id="rId3" tooltip="Справочная информация: &quot;Санитарно-эпидемиологическое нормирование&quot; (Материал подготовлен специалистами КонсультантПлюс){КонсультантПлюс}"/>
              </a:rPr>
              <a:t>правила</a:t>
            </a:r>
            <a:r>
              <a:rPr lang="ru-RU" b="1" dirty="0" smtClean="0"/>
              <a:t>), а в отношении безопасности продукции и связанных с требованиями к продукции процессов ее производства, хранения, перевозки, реализации, эксплуатации, применения (использования) и утилизации, которые устанавливаются документами, принятыми в соответствии с международными договорами Российской Федерации, и </a:t>
            </a:r>
            <a:r>
              <a:rPr lang="ru-RU" b="1" dirty="0" smtClean="0">
                <a:hlinkClick r:id="rId4" tooltip="Справочная информация: &quot;Технические регламенты&quot; (Материал подготовлен специалистами КонсультантПлюс){КонсультантПлюс}"/>
              </a:rPr>
              <a:t>техническими регламентами</a:t>
            </a:r>
            <a:r>
              <a:rPr lang="ru-RU" b="1" dirty="0" smtClean="0"/>
              <a:t>;</a:t>
            </a: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08088" y="125412"/>
            <a:ext cx="8023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ru-RU" altLang="ru-RU" sz="20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Санитарно-эпидемиологическое благополучие населения</a:t>
            </a:r>
            <a:endParaRPr lang="ru-RU" altLang="ru-RU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8797925" y="644683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</a:rPr>
              <a:t>1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231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Организации обеспечиваются достаточным количеством необходимого оборудования и предметами материально-технического оснащения.</a:t>
            </a:r>
          </a:p>
          <a:p>
            <a:r>
              <a:rPr lang="ru-RU" sz="1600" dirty="0" smtClean="0"/>
              <a:t>	При организации питания участников массовых общественных мероприятий должно быть предусмотрено достаточное количество посуды. При оказании организацией общественного питания </a:t>
            </a:r>
            <a:r>
              <a:rPr lang="ru-RU" sz="1600" dirty="0" err="1" smtClean="0"/>
              <a:t>кейтеринговых</a:t>
            </a:r>
            <a:r>
              <a:rPr lang="ru-RU" sz="1600" dirty="0" smtClean="0"/>
              <a:t> услуг (приготовление блюд и доставка их по месту заказа, подогрев блюд, сервировка стола, уборка посуды, помещений и территории, осуществляемые обслуживающим выездным персоналом) количество столовой посуды и столовых приборов комплектуется в соответствии с количеством порций для однократного применения. Запас чистых фужеров и чашек рассчитывается на 2 - 3-кратный прием напитков посетителями.</a:t>
            </a:r>
          </a:p>
          <a:p>
            <a:r>
              <a:rPr lang="ru-RU" sz="1600" dirty="0" smtClean="0"/>
              <a:t>	Технологическое оборудование, инвентарь, посуда, тара выполняются из материалов, разрешенных органами и учреждениями госсанэпидслужбы в установленном порядке. При работе технологического оборудования исключается возможность контакта сырых и готовых к употреблению продуктов.</a:t>
            </a:r>
          </a:p>
          <a:p>
            <a:r>
              <a:rPr lang="ru-RU" sz="1600" dirty="0" smtClean="0"/>
              <a:t>	Для измельчения сырых и прошедших тепловую обработку пищевых продуктов, а также для сырых полуфабрикатов и кулинарных полуфабрикатов высокой степени готовности должно быть предусмотрено и использоваться раздельное технологическое оборудование, а в универсальных машинах - сменные механизмы. </a:t>
            </a:r>
          </a:p>
          <a:p>
            <a:r>
              <a:rPr lang="ru-RU" sz="1600" dirty="0" smtClean="0"/>
              <a:t>	В целях предупреждения инфекционных заболеваний разделочный инвентарь закрепляется за каждым цехом и имеет специальную маркировку.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308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 Для приготовления и хранения готовой пищи рекомендуется использовать посуду из нержавеющей стали. Алюминиевая и дюралюминиевая посуда используется только для приготовления и кратковременного хранения пищи.</a:t>
            </a:r>
          </a:p>
          <a:p>
            <a:r>
              <a:rPr lang="ru-RU" sz="1600" dirty="0" smtClean="0"/>
              <a:t>	Посуду с трещинами, сколами, отбитыми краями, деформированную, с поврежденной эмалью не используют.</a:t>
            </a:r>
          </a:p>
          <a:p>
            <a:r>
              <a:rPr lang="ru-RU" sz="1600" dirty="0" smtClean="0"/>
              <a:t>	Механическая мойка посуды на специализированных моечных машинах производится в соответствии с прилагающимися инструкциями по их эксплуатации.</a:t>
            </a:r>
          </a:p>
          <a:p>
            <a:r>
              <a:rPr lang="ru-RU" sz="1600" dirty="0" smtClean="0"/>
              <a:t>Для мытья посуды ручным способом необходимо предусмотреть </a:t>
            </a:r>
            <a:r>
              <a:rPr lang="ru-RU" sz="1600" dirty="0" err="1" smtClean="0"/>
              <a:t>трехсекционные</a:t>
            </a:r>
            <a:r>
              <a:rPr lang="ru-RU" sz="1600" dirty="0" smtClean="0"/>
              <a:t> ванны для столовой посуды, двухсекционные - для стеклянной посуды и столовых приборов.</a:t>
            </a:r>
          </a:p>
          <a:p>
            <a:r>
              <a:rPr lang="ru-RU" sz="1600" dirty="0" smtClean="0"/>
              <a:t>	 Столовые приборы при обработке ручным способом подвергают мытью с применением моющих средств, последующему ополаскиванию в проточной воде и прокаливанию в духовых, пекарских, сухожаровых шкафах в течение 10 мин.</a:t>
            </a:r>
          </a:p>
          <a:p>
            <a:r>
              <a:rPr lang="ru-RU" sz="1600" dirty="0" smtClean="0"/>
              <a:t>	Чистые кухонную посуду и инвентарь хранят на стеллажах на высоте не менее 0,5 м от пола. Чистую столовую посуду хранят в закрытых шкафах или на решетках. Чистые столовые приборы хранят в зале в специальных ящиках-кассетах, ручками вверх. Хранение их на подносах россыпью не разрешается. Кассеты для столовых приборов ежедневно подвергают санитарной обработке. </a:t>
            </a:r>
          </a:p>
          <a:p>
            <a:r>
              <a:rPr lang="ru-RU" sz="1600" dirty="0" smtClean="0"/>
              <a:t>	В моечных отделениях вывешивается инструкция о правилах мытья посуды и инвентаря с указанием концентраций и объемов применяемых моющих и дезинфицирующих средств.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197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 В целях предупреждения возникновения и распространения массовых инфекционных заболеваний транспортирование сырья и пищевых продуктов осуществляется специальным, чистым транспортом. Кузов автотранспорта изнутри обивается материалом, легко поддающимся санитарной обработке, и оборудуется стеллажами.</a:t>
            </a:r>
          </a:p>
          <a:p>
            <a:r>
              <a:rPr lang="ru-RU" sz="1600" dirty="0" smtClean="0"/>
              <a:t>	Лица, сопровождающие продовольственное сырье и пищевые продукты в пути следования и выполняющие их погрузку и выгрузку, пользуются санитарной одеждой (халат, рукавицы и др.), имеют личную медицинскую книжку установленного </a:t>
            </a:r>
            <a:r>
              <a:rPr lang="ru-RU" sz="1600" dirty="0" smtClean="0">
                <a:hlinkClick r:id="rId3"/>
              </a:rPr>
              <a:t>образца</a:t>
            </a:r>
            <a:r>
              <a:rPr lang="ru-RU" sz="1600" dirty="0" smtClean="0"/>
              <a:t> с отметками о прохождении медицинских осмотров, результатах лабораторных исследований и прохождении профессиональной гигиенической подготовки и аттестации.</a:t>
            </a:r>
          </a:p>
          <a:p>
            <a:r>
              <a:rPr lang="ru-RU" sz="1600" dirty="0" smtClean="0"/>
              <a:t>	</a:t>
            </a:r>
            <a:r>
              <a:rPr lang="ru-RU" sz="2000" b="1" dirty="0" smtClean="0">
                <a:solidFill>
                  <a:schemeClr val="tx2"/>
                </a:solidFill>
              </a:rPr>
              <a:t>Требования к процессам производства (изготовления), хранения, перевозки (транспортирования), реализации и утилизации пищевой продукции, требования  к реализуемой продукции по показателям безопасности осуществляется в соответствии с требованиями Технического регламента Таможенного союза ТРТС 021/2011 «О безопасности пищевой продукции».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332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Лица, поступающие на работу в организации общественного питания, проходят предварительные при поступлении и периодические медицинские осмотры, </a:t>
            </a:r>
            <a:r>
              <a:rPr lang="ru-RU" sz="1600" dirty="0" smtClean="0">
                <a:hlinkClick r:id="rId3"/>
              </a:rPr>
              <a:t>профессиональную гигиеническую подготовку</a:t>
            </a:r>
            <a:r>
              <a:rPr lang="ru-RU" sz="1600" dirty="0" smtClean="0"/>
              <a:t> и аттестацию в установленном порядке.</a:t>
            </a:r>
          </a:p>
          <a:p>
            <a:r>
              <a:rPr lang="ru-RU" sz="1600" dirty="0" smtClean="0"/>
              <a:t>	 На каждого работника заводится личная медицинская книжка установленного </a:t>
            </a:r>
            <a:r>
              <a:rPr lang="ru-RU" sz="1600" dirty="0" smtClean="0">
                <a:hlinkClick r:id="rId4"/>
              </a:rPr>
              <a:t>образца</a:t>
            </a:r>
            <a:r>
              <a:rPr lang="ru-RU" sz="1600" dirty="0" smtClean="0"/>
              <a:t>, в которую вносятся результаты медицинских обследований и лабораторных исследований, сведения о перенесенных инфекционных заболеваниях, отметка о прохождении гигиенической подготовки и аттестации.</a:t>
            </a:r>
          </a:p>
          <a:p>
            <a:r>
              <a:rPr lang="ru-RU" sz="1600" dirty="0" smtClean="0"/>
              <a:t>	Обеспечить вакцинацию сотрудников общественного питания и пищевой промышленности в соответствии с национальным календарем прививок, а так же против дизентерии </a:t>
            </a:r>
            <a:r>
              <a:rPr lang="ru-RU" sz="1600" dirty="0" err="1" smtClean="0"/>
              <a:t>Зонне</a:t>
            </a:r>
            <a:r>
              <a:rPr lang="ru-RU" sz="1600" dirty="0" smtClean="0"/>
              <a:t>, гепатита А, гриппа.</a:t>
            </a:r>
          </a:p>
          <a:p>
            <a:r>
              <a:rPr lang="ru-RU" sz="1600" dirty="0" smtClean="0"/>
              <a:t>	 Ежедневно перед началом смены в холодном, горячем и кондитерском цехах, а также в организациях, вырабатывающих мягкое мороженое, медработник или другие ответственные лица проводят осмотр открытых поверхностей тела работников на наличие гнойничковых заболеваний, а также у работников, занятых приготовлением, </a:t>
            </a:r>
            <a:r>
              <a:rPr lang="ru-RU" sz="1600" dirty="0" err="1" smtClean="0"/>
              <a:t>порционированием</a:t>
            </a:r>
            <a:r>
              <a:rPr lang="ru-RU" sz="1600" dirty="0" smtClean="0"/>
              <a:t> и сервировкой блюд, их раздачей. Лица с гнойничковыми заболеваниями кожи, нагноившимися порезами, ожогами, ссадинами, а также с катарами верхних дыхательных путей к работе в этих цехах не допускаются. </a:t>
            </a:r>
          </a:p>
          <a:p>
            <a:r>
              <a:rPr lang="ru-RU" sz="1600" dirty="0" smtClean="0"/>
              <a:t>	В каждой организации следует иметь аптечку с набором медикаментов для оказания первой медицинской помощи.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234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2000" b="1" dirty="0" smtClean="0">
                <a:solidFill>
                  <a:schemeClr val="accent1"/>
                </a:solidFill>
              </a:rPr>
              <a:t>Работники организации обязаны соблюдать следующие правила личной гигиены:</a:t>
            </a:r>
          </a:p>
          <a:p>
            <a:r>
              <a:rPr lang="ru-RU" sz="1600" dirty="0" smtClean="0"/>
              <a:t>- оставлять верхнюю одежду, обувь, головной убор, личные вещи в гардеробной;</a:t>
            </a:r>
          </a:p>
          <a:p>
            <a:r>
              <a:rPr lang="ru-RU" sz="1600" dirty="0" smtClean="0"/>
              <a:t>- перед началом работы тщательно мыть руки с мылом, надевать чистую санитарную одежду, подбирать волосы под колпак или косынку или надевать специальную сеточку для волос;</a:t>
            </a:r>
          </a:p>
          <a:p>
            <a:r>
              <a:rPr lang="ru-RU" sz="1600" dirty="0" smtClean="0"/>
              <a:t>- работать в чистой санитарной одежде, менять ее по мере загрязнения;</a:t>
            </a:r>
          </a:p>
          <a:p>
            <a:r>
              <a:rPr lang="ru-RU" sz="1600" dirty="0" smtClean="0"/>
              <a:t>- при посещении туалета снимать санитарную одежду в специально отведенном месте, после посещения туалета тщательно мыть руки с мылом;</a:t>
            </a:r>
          </a:p>
          <a:p>
            <a:r>
              <a:rPr lang="ru-RU" sz="1600" dirty="0" smtClean="0"/>
              <a:t>- при появлении признаков простудного заболевания или кишечной дисфункции, а также нагноений, порезов, ожогов сообщать администрации и обращаться в медицинское учреждение для лечения;</a:t>
            </a:r>
          </a:p>
          <a:p>
            <a:r>
              <a:rPr lang="ru-RU" sz="1600" dirty="0" smtClean="0"/>
              <a:t>- сообщать обо всех случаях заболеваний кишечными инфекциями в семье работника;</a:t>
            </a:r>
          </a:p>
          <a:p>
            <a:r>
              <a:rPr lang="ru-RU" sz="1600" dirty="0" smtClean="0"/>
              <a:t>- при изготовлении блюд, кулинарных изделий и кондитерских изделий снимать ювелирные украшения, часы и другие бьющиеся предметы, коротко стричь ногти и не покрывать их лаком, не застегивать спецодежду булавками;</a:t>
            </a:r>
          </a:p>
          <a:p>
            <a:r>
              <a:rPr lang="ru-RU" sz="1600" dirty="0" smtClean="0"/>
              <a:t>- не курить и не принимать пищу на рабочем месте.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1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1332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sz="1600" dirty="0" smtClean="0"/>
              <a:t>Во всех организациях, независимо от форм собственности, организуется производственный контроль. Производственный контроль осуществляется в соответствии с санитарными </a:t>
            </a:r>
            <a:r>
              <a:rPr lang="ru-RU" sz="1600" dirty="0" smtClean="0">
                <a:hlinkClick r:id="rId3"/>
              </a:rPr>
              <a:t>правилами</a:t>
            </a:r>
            <a:r>
              <a:rPr lang="ru-RU" sz="1600" dirty="0" smtClean="0"/>
              <a:t> "Организация и проведение производственного контроля за соблюдением санитарных правил и выполнением санитарно-противоэпидемических (профилактических) мероприятий. СП 1.1.1058-01».</a:t>
            </a:r>
          </a:p>
          <a:p>
            <a:r>
              <a:rPr lang="ru-RU" sz="1600" dirty="0" smtClean="0"/>
              <a:t>	Суточную пробу от приготовленного блюда отбирают стерильными (или прокипяченными) ложками в промаркированную стерильную (или прокипяченную) стеклянную посуду с плотно закрывающимися стеклянными или металлическими крышками. Порционные блюда отбираются в полном объеме, при этом салаты, первые и третьи блюда, гарниры - не менее 100 гр.</a:t>
            </a:r>
          </a:p>
          <a:p>
            <a:r>
              <a:rPr lang="ru-RU" sz="1600" dirty="0" smtClean="0"/>
              <a:t>	Отобранные суточные пробы сохраняют не менее 48 часов в специальном холодильнике или в специально отведенном месте холодильника при температуре +2 - +6 °C.</a:t>
            </a:r>
          </a:p>
          <a:p>
            <a:r>
              <a:rPr lang="ru-RU" sz="1600" dirty="0" smtClean="0"/>
              <a:t>	При неудовлетворительных результатах лабораторных исследований продукции повторно исследуется удвоенное количество образцов, проводится дополнительный контроль производства по ходу технологического процесса, сырья, полуфабрикатов, вспомогательных материалов, воды и воздуха, санитарной одежды, рук работников организации, санитарно-гигиенического состояния всех рабочих помещений.</a:t>
            </a:r>
          </a:p>
          <a:p>
            <a:r>
              <a:rPr lang="ru-RU" sz="1600" dirty="0" smtClean="0"/>
              <a:t>	При получении неудовлетворительных результатов лабораторных исследований разрабатываются и проводятся необходимые санитарно-гигиенические и противоэпидемические мероприятия.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1"/>
            <a:endParaRPr lang="ru-RU" sz="1600" dirty="0" smtClean="0"/>
          </a:p>
          <a:p>
            <a:pPr lvl="1"/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sz="2000" b="1" dirty="0" smtClean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требования по размещению, планировке производственных помещений, оборудованию помещений в целях соблюдения поточности технологических процессов, изготовлению и реализации продукции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5FBE1-74F0-41CE-9AEF-77144A7F3678}" type="slidenum">
              <a:rPr lang="ru-RU" altLang="ru-RU"/>
              <a:pPr/>
              <a:t>26</a:t>
            </a:fld>
            <a:endParaRPr lang="ru-RU" altLang="ru-RU"/>
          </a:p>
        </p:txBody>
      </p:sp>
      <p:pic>
        <p:nvPicPr>
          <p:cNvPr id="62467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stat\Рабочий стол\герб-эмблема\эмблема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8063" cy="10890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62469" name="Text Box 6"/>
          <p:cNvSpPr txBox="1">
            <a:spLocks noChangeArrowheads="1"/>
          </p:cNvSpPr>
          <p:nvPr/>
        </p:nvSpPr>
        <p:spPr bwMode="auto">
          <a:xfrm>
            <a:off x="1385888" y="2924175"/>
            <a:ext cx="6154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36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Права и обязанности индивидуальных предпринимателей и юридических лиц при осуществлении ими деятельность регламентируются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-Федеральным законом РФ  от 26.12.2008 года № 294-ФЗ  «О защите прав юридических лиц и индивидуальных предпринимателей при осуществлении  государственного контроля (надзора) и муниципального контроля».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-Федерального закона от 30.03.1999 года № 52-ФЗ «О санитарно-эпидемиологическом благополучии населения» 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-Закон РФ от 07.02.1992 г. № 2300-1 «О защите прав потребителей».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-Постановление Правительства РФ от 15.08.1997 г. № 1039 «Правила оказания услуг общественного питания»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Полномочия федеральных органов исполнительной власти, осуществляющих государственный контроль (надзор), виды проверок, основания их проведения и сроки регламентируются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-Федеральным законом РФ  от 26.12.2008 года № 294-ФЗ  «О защите прав юридических лиц и индивидуальных предпринимателей при осуществлении  государственного контроля (надзора) и муниципального контроля».</a:t>
            </a:r>
          </a:p>
          <a:p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Права и обязанности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	В соответствии с </a:t>
            </a:r>
            <a:r>
              <a:rPr lang="ru-RU" b="1" dirty="0" smtClean="0">
                <a:solidFill>
                  <a:schemeClr val="tx2"/>
                </a:solidFill>
              </a:rPr>
              <a:t>Федеральным законом от 26.12.2008 года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</a:t>
            </a:r>
            <a:r>
              <a:rPr lang="ru-RU" b="1" dirty="0" smtClean="0"/>
              <a:t>  юридические лица и индивидуальные предприниматели обязаны уведомить о начале осуществления предпринимательской деятельности уполномоченный федеральный орган  исполнительной власти. </a:t>
            </a:r>
          </a:p>
          <a:p>
            <a:r>
              <a:rPr lang="ru-RU" b="1" dirty="0" smtClean="0"/>
              <a:t>	Такая обязанность  установлена с июля 2009 года.</a:t>
            </a:r>
          </a:p>
          <a:p>
            <a:r>
              <a:rPr lang="ru-RU" b="1" dirty="0" smtClean="0"/>
              <a:t>	Перечень работ и услуг подлежащих обязательному уведомлению регламентируются  </a:t>
            </a:r>
            <a:r>
              <a:rPr lang="ru-RU" b="1" dirty="0" smtClean="0">
                <a:solidFill>
                  <a:schemeClr val="tx2"/>
                </a:solidFill>
              </a:rPr>
              <a:t>Постановлением Правительства РФ от 16.07.2009 года № 584 «Об уведомительном порядке начала осуществления отдельных видов предпринимательской деятельности».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	</a:t>
            </a:r>
            <a:r>
              <a:rPr lang="ru-RU" b="1" dirty="0" smtClean="0"/>
              <a:t>Алгоритм действия для заполнения шаблона можно получить по адресу: </a:t>
            </a:r>
            <a:r>
              <a:rPr lang="en-US" b="1" dirty="0" smtClean="0">
                <a:solidFill>
                  <a:schemeClr val="tx2"/>
                </a:solidFill>
                <a:hlinkClick r:id="rId3"/>
              </a:rPr>
              <a:t>http</a:t>
            </a:r>
            <a:r>
              <a:rPr lang="ru-RU" b="1" dirty="0" smtClean="0">
                <a:solidFill>
                  <a:schemeClr val="tx2"/>
                </a:solidFill>
                <a:hlinkClick r:id="rId3"/>
              </a:rPr>
              <a:t>://</a:t>
            </a:r>
            <a:r>
              <a:rPr lang="en-US" b="1" dirty="0" smtClean="0">
                <a:solidFill>
                  <a:schemeClr val="tx2"/>
                </a:solidFill>
                <a:hlinkClick r:id="rId3"/>
              </a:rPr>
              <a:t>egov.rospotrebnadzor.ru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	Уведомление предоставляется юридическом лицом или индивидуальным предпринимателем после постановке на учет в налоговом органе до начала фактического выполнения работ или предоставления услуг!!!!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	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/>
              <a:t>	 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Порядок уведомления о начале осуществления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	В соответствии с </a:t>
            </a:r>
            <a:r>
              <a:rPr lang="ru-RU" b="1" dirty="0" smtClean="0">
                <a:solidFill>
                  <a:schemeClr val="tx2"/>
                </a:solidFill>
              </a:rPr>
              <a:t>Федеральным законом от 26.12.2008 года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</a:t>
            </a:r>
            <a:r>
              <a:rPr lang="ru-RU" b="1" dirty="0" smtClean="0"/>
              <a:t>  Юридическое лицо или индивидуальный предприниматель обязаны сообщить в Управление </a:t>
            </a:r>
            <a:r>
              <a:rPr lang="ru-RU" b="1" dirty="0" err="1" smtClean="0"/>
              <a:t>Роспотребнадзора</a:t>
            </a:r>
            <a:r>
              <a:rPr lang="ru-RU" b="1" dirty="0" smtClean="0"/>
              <a:t> по Пермскому краю, зарегистрировавшее уведомление, сведения о следующих изменениях: </a:t>
            </a:r>
          </a:p>
          <a:p>
            <a:r>
              <a:rPr lang="ru-RU" b="1" dirty="0" smtClean="0"/>
              <a:t>-изменения места нахождения юридического лица и (или) место фактического осуществления деятельности;</a:t>
            </a:r>
          </a:p>
          <a:p>
            <a:r>
              <a:rPr lang="ru-RU" b="1" dirty="0" smtClean="0"/>
              <a:t>-изменения места жительства индивидуального предпринимателя и (или) места фактического осуществления деятельности;</a:t>
            </a:r>
          </a:p>
          <a:p>
            <a:r>
              <a:rPr lang="ru-RU" b="1" dirty="0" smtClean="0"/>
              <a:t>-реорганизация юридического лица.</a:t>
            </a:r>
          </a:p>
          <a:p>
            <a:r>
              <a:rPr lang="ru-RU" b="1" dirty="0" smtClean="0"/>
              <a:t>	</a:t>
            </a:r>
            <a:r>
              <a:rPr lang="ru-RU" b="1" dirty="0" smtClean="0">
                <a:solidFill>
                  <a:schemeClr val="tx2"/>
                </a:solidFill>
              </a:rPr>
              <a:t>За непредставление юридическим лицом или индивидуальным предпринимателем уведомления (в случае, если представление такого уведомления является обязательным), либо в случаи содержания в уведомлении недостоверных сведений предусмотрена административная ответственность по статье 19.7.5-1 Кодекса Российской Федерации об административных правонарушениях.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	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/>
              <a:t>	 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Порядок уведомления о начале осуществления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/>
              <a:t>-ФЗ РФ от 26.12.2008 № 294-ФЗ «О защите прав юридических лиц и индивидуальных предпринимателей при осу­ществлении государственного контроля (надзора) и муниципального контроля».</a:t>
            </a:r>
            <a:endParaRPr lang="ru-RU" sz="1400" dirty="0" smtClean="0"/>
          </a:p>
          <a:p>
            <a:pPr lvl="0"/>
            <a:r>
              <a:rPr lang="ru-RU" sz="1400" b="1" dirty="0" smtClean="0"/>
              <a:t>-ФЗ РФ от 24.06.1998 № 89-ФЗ «Об отходах производства и потребления».</a:t>
            </a:r>
            <a:endParaRPr lang="ru-RU" sz="1400" dirty="0" smtClean="0"/>
          </a:p>
          <a:p>
            <a:pPr lvl="0"/>
            <a:r>
              <a:rPr lang="ru-RU" sz="1400" b="1" dirty="0" smtClean="0"/>
              <a:t>-ФЗ РФ от 17.09.1998 № 157-ФЗ «Об иммунопрофилактике инфекционных болезней».</a:t>
            </a:r>
            <a:endParaRPr lang="ru-RU" sz="1400" dirty="0" smtClean="0"/>
          </a:p>
          <a:p>
            <a:pPr lvl="0"/>
            <a:r>
              <a:rPr lang="ru-RU" sz="1400" b="1" dirty="0" smtClean="0"/>
              <a:t>-ФЗ </a:t>
            </a:r>
            <a:r>
              <a:rPr lang="ru-RU" sz="1400" b="1" dirty="0" err="1" smtClean="0"/>
              <a:t>РФот</a:t>
            </a:r>
            <a:r>
              <a:rPr lang="ru-RU" sz="1400" b="1" dirty="0" smtClean="0"/>
              <a:t> 23.02.2013 № 15-ФЗ «Об охране здоровья граждан от воздействия окружающего табачного дыма и послед­ствий потребления табака».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2.3.6.1079-01 «Санитарно-эпидемиологические требования к орга­низациям общественного питания, изготовлению и </a:t>
            </a:r>
            <a:r>
              <a:rPr lang="ru-RU" sz="1400" b="1" dirty="0" err="1" smtClean="0"/>
              <a:t>оборотоспособности</a:t>
            </a:r>
            <a:r>
              <a:rPr lang="ru-RU" sz="1400" b="1" dirty="0" smtClean="0"/>
              <a:t> в них пищевых продуктов и продовольственного сырья».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2.1.6.1032-01 «Гигиенические требования к обеспечению ка­чества атмосферного воздуха населенных мест».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2.1.2.2645-10 «Санитарно-эпидемиологические требования к условиям проживания в жилых зданиях и помещениях».</a:t>
            </a:r>
            <a:endParaRPr lang="ru-RU" sz="1400" dirty="0" smtClean="0"/>
          </a:p>
          <a:p>
            <a:pPr lvl="0"/>
            <a:r>
              <a:rPr lang="ru-RU" sz="1400" b="1" dirty="0" smtClean="0"/>
              <a:t>-Приказ Минстроя России и Минздрава России от 28.11.2014 № 756/</a:t>
            </a:r>
            <a:r>
              <a:rPr lang="ru-RU" sz="1400" b="1" dirty="0" err="1" smtClean="0"/>
              <a:t>пр</a:t>
            </a:r>
            <a:r>
              <a:rPr lang="ru-RU" sz="1400" b="1" dirty="0" smtClean="0"/>
              <a:t>/786н «О требованиях к выделению и оснащению специальных мест на открытом воздухе для курения табака, к выделению и оборудованию изолирован­ных помещений для курения табака».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2.1.7.1322-03 «Гигиенические требования к размещению и обезвреживанию отходов производства и потребления».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2.1.7.1287-03 «Санитарно-эпидемиологические требования к качеству почвы».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3.5.2.3472-17 «Санитарно-гигиенические требования к органи­зации и проведению дезинсекционных мероприятий в борьбе с членистоногими, имеющими эпидемиологическое и санитарно- гигиеническое значение».</a:t>
            </a:r>
            <a:endParaRPr lang="ru-RU" sz="1400" dirty="0" smtClean="0"/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 нормативные акты для соблюдения законодательства и пресечения нарушений обязательных требований при  организации услуг общественного питания и предприятий пищевой промышленности.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/>
              <a:t>-ТР ТС 021/2011 « О безопасности пищевой продукции».</a:t>
            </a:r>
            <a:endParaRPr lang="ru-RU" sz="1400" dirty="0" smtClean="0"/>
          </a:p>
          <a:p>
            <a:pPr lvl="0"/>
            <a:r>
              <a:rPr lang="ru-RU" sz="1400" b="1" dirty="0" smtClean="0"/>
              <a:t>Технический Регламент Таможенного союза 035/2014 «Технический регламент на табачную продукцию».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2.1.4.1175-02 «Гигиенические требования к качеству воды не­централизованного водоснабжения. Санитарная охрана источников».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2.1.4.1074- 01 «Питьевая вода. Гигиенические требования к качеству воды централизованных систем питьевого водоснабжения. Контроль качества.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2.1.4.2496-09 «Гигиенические требования к обеспечению без­опасности систем горячего водоснабжения».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3.1.7.2616-10 «Профилактика сальмонеллеза».</a:t>
            </a:r>
            <a:endParaRPr lang="ru-RU" sz="1400" dirty="0" smtClean="0"/>
          </a:p>
          <a:p>
            <a:pPr lvl="0"/>
            <a:r>
              <a:rPr lang="ru-RU" sz="1400" b="1" dirty="0" smtClean="0"/>
              <a:t>-</a:t>
            </a:r>
            <a:r>
              <a:rPr lang="ru-RU" sz="1400" b="1" dirty="0" err="1" smtClean="0"/>
              <a:t>СанПиН</a:t>
            </a:r>
            <a:r>
              <a:rPr lang="ru-RU" sz="1400" b="1" dirty="0" smtClean="0"/>
              <a:t> 2.2.1/2.1.1.1278-03 «Гигиенические требования к естественно­му, искусственному и совмещенному освещению жилых и общественных зда­ний».</a:t>
            </a:r>
            <a:endParaRPr lang="ru-RU" sz="1400" dirty="0" smtClean="0"/>
          </a:p>
          <a:p>
            <a:pPr lvl="0"/>
            <a:r>
              <a:rPr lang="ru-RU" sz="1400" b="1" dirty="0" smtClean="0"/>
              <a:t>-ГН 2.2.5.1313-03 «Предельно допустимые концентрации (ПДК) вред­ных веществ в воздухе рабочей зоны».</a:t>
            </a:r>
            <a:endParaRPr lang="ru-RU" sz="1400" dirty="0" smtClean="0"/>
          </a:p>
          <a:p>
            <a:pPr lvl="0"/>
            <a:r>
              <a:rPr lang="ru-RU" sz="1400" b="1" dirty="0" smtClean="0"/>
              <a:t>-ГН 2.2.5.2308-07 «Ориентировочные безопасные уровни воздействия (ОБУВ) вредных веществ в воздухе рабочей зоны».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3.5.3.3223-14 «Санитарно-эпидемиологические требования к орга­низации и проведению </a:t>
            </a:r>
            <a:r>
              <a:rPr lang="ru-RU" sz="1400" b="1" dirty="0" err="1" smtClean="0"/>
              <a:t>дератизационных</a:t>
            </a:r>
            <a:r>
              <a:rPr lang="ru-RU" sz="1400" b="1" dirty="0" smtClean="0"/>
              <a:t> мероприятий».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3.5.1378-03 «Санитарно- эпидемиологические требования к органи­зации и осуществлению дезинфекционной деятельности».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3.1.1.3108-13 «Профилактика острых кишечных инфекций».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3.1/3.2.3146-13 «Общие требования по профилактике инфекцион­ных и паразитарных болезней».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3.2.3110-13 «Профилактика энтеробиоза».</a:t>
            </a:r>
            <a:endParaRPr lang="ru-RU" sz="1400" dirty="0" smtClean="0"/>
          </a:p>
          <a:p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 нормативные акты для соблюдения законодательства и пресечения нарушений обязательных требований при  организации услуг общественного питания и предприятий пищевой промышленности.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/>
              <a:t>-СанПиН2.32.1324-03 «Гигиенические требования к срокам годности и условиям хранения пищевых продуктов».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1.1.1058-01 «Организация и проведение производственного кон­троля за соблюдением -Санитарных правил и выполнением санитарно-противоэпидемических (профилактических) мероприятий».</a:t>
            </a:r>
            <a:endParaRPr lang="ru-RU" sz="1400" dirty="0" smtClean="0"/>
          </a:p>
          <a:p>
            <a:pPr lvl="0"/>
            <a:r>
              <a:rPr lang="ru-RU" sz="1400" b="1" dirty="0" smtClean="0"/>
              <a:t>-Приказ </a:t>
            </a:r>
            <a:r>
              <a:rPr lang="ru-RU" sz="1400" b="1" dirty="0" err="1" smtClean="0"/>
              <a:t>Минздравсоцразвития</a:t>
            </a:r>
            <a:r>
              <a:rPr lang="ru-RU" sz="1400" b="1" dirty="0" smtClean="0"/>
              <a:t> России от 12.04.2011 № 302н «Об утвер­ждении перечней вредных и (или) опасных производственных факторов и работ, при выполнении которых проводятся обязательные предварительные и периоди­ческие медицинские осмотры (обследования), и порядка проведения обязатель­ных предварительных и периодических медицинских осмотров (обследований) работников, занятых на тяжелых работах и на работах с вредными и (или) опас­ными условиями труда».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3.1.2.3114-13 «Профилактика туберкулеза».</a:t>
            </a:r>
            <a:endParaRPr lang="ru-RU" sz="1400" dirty="0" smtClean="0"/>
          </a:p>
          <a:p>
            <a:pPr lvl="0"/>
            <a:r>
              <a:rPr lang="ru-RU" sz="1400" b="1" dirty="0" smtClean="0"/>
              <a:t>-СП 3.</a:t>
            </a:r>
            <a:r>
              <a:rPr lang="en-US" sz="1400" b="1" dirty="0" smtClean="0"/>
              <a:t>1</a:t>
            </a:r>
            <a:r>
              <a:rPr lang="ru-RU" sz="1400" b="1" dirty="0" smtClean="0"/>
              <a:t>.2.3109-13 «Профилактика дифтерии».</a:t>
            </a:r>
            <a:endParaRPr lang="ru-RU" sz="1400" dirty="0" smtClean="0"/>
          </a:p>
          <a:p>
            <a:pPr lvl="0"/>
            <a:r>
              <a:rPr lang="ru-RU" sz="1400" b="1" dirty="0" smtClean="0"/>
              <a:t>-Постановление Правительства Российской Федерации от 15.08.1997 № 1036 « Об утверждении правил оказания услуг общественного питания».</a:t>
            </a:r>
            <a:endParaRPr lang="ru-RU" sz="1400" dirty="0" smtClean="0"/>
          </a:p>
          <a:p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Основные  нормативные акты для соблюдения законодательства и пресечения нарушений обязательных требований при  организации услуг общественного питания и предприятий пищевой промышленности.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500174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tx2"/>
                </a:solidFill>
              </a:rPr>
              <a:t>Постановление Правительства Российской Федерации от 15.08.1997 № 1036 « Об утверждении правил оказания услуг общественного питания»</a:t>
            </a:r>
          </a:p>
          <a:p>
            <a:pPr lvl="0"/>
            <a:r>
              <a:rPr lang="ru-RU" b="1" dirty="0" smtClean="0"/>
              <a:t>	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	</a:t>
            </a:r>
            <a:r>
              <a:rPr lang="ru-RU" sz="2000" b="1" dirty="0" smtClean="0"/>
              <a:t>Данные правила разработаны в соответствии с Законом Российской Федерации «О защите прав потребителей» и регулируют отношение между потребителями и исполнителями в сфере оказания услуг общественного питания, а так же обеспечивает права потребителей на получение услуг надлежащего качества и безопасных для жизни и здоровья, информации об  услугах и исполнителях услуг, определяют порядок реализации этих прав.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</a:p>
          <a:p>
            <a:pPr lvl="0"/>
            <a:endParaRPr lang="ru-RU" sz="1400" dirty="0" smtClean="0"/>
          </a:p>
          <a:p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b="1" dirty="0" smtClean="0"/>
          </a:p>
          <a:p>
            <a:pPr algn="just" eaLnBrk="1" hangingPunct="1">
              <a:buClr>
                <a:srgbClr val="800000"/>
              </a:buClr>
              <a:buSzPct val="120000"/>
            </a:pPr>
            <a:endParaRPr lang="ru-RU" alt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285852" y="125413"/>
            <a:ext cx="78581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Организация оказания услуг на предприятиях общественного 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1412</Words>
  <Application>Microsoft Office PowerPoint</Application>
  <PresentationFormat>Экран (4:3)</PresentationFormat>
  <Paragraphs>555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Тема Office</vt:lpstr>
      <vt:lpstr>8_Оформление по умолчанию</vt:lpstr>
      <vt:lpstr>2_Оформление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Коновалова С.П.</dc:creator>
  <cp:lastModifiedBy>Пользователь</cp:lastModifiedBy>
  <cp:revision>357</cp:revision>
  <cp:lastPrinted>2017-02-28T09:43:25Z</cp:lastPrinted>
  <dcterms:created xsi:type="dcterms:W3CDTF">2017-02-24T05:31:23Z</dcterms:created>
  <dcterms:modified xsi:type="dcterms:W3CDTF">2018-10-18T22:00:57Z</dcterms:modified>
</cp:coreProperties>
</file>