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6" r:id="rId4"/>
    <p:sldId id="292" r:id="rId5"/>
    <p:sldId id="275" r:id="rId6"/>
    <p:sldId id="277" r:id="rId7"/>
    <p:sldId id="278" r:id="rId8"/>
    <p:sldId id="279" r:id="rId9"/>
    <p:sldId id="293" r:id="rId10"/>
    <p:sldId id="294" r:id="rId11"/>
    <p:sldId id="295" r:id="rId12"/>
    <p:sldId id="291" r:id="rId13"/>
    <p:sldId id="297" r:id="rId14"/>
    <p:sldId id="296" r:id="rId15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990000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4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DC9B899-B37D-4B05-89AB-DD9DA97F71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7890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25499B-D7C6-49ED-A57A-DA15D097D43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z="800" smtClean="0">
                <a:latin typeface="Arial" charset="0"/>
              </a:rPr>
              <a:t>Федеральная служба в сфере защиты прав потребителей  благополучия человека имеет задачей предупреждение и демпфирование негативного воздействия результатов хозяйствования на здоровье населения страны в интересах всей нации, </a:t>
            </a:r>
          </a:p>
          <a:p>
            <a:pPr eaLnBrk="1" hangingPunct="1"/>
            <a:r>
              <a:rPr lang="ru-RU" altLang="ru-RU" sz="800" smtClean="0">
                <a:latin typeface="Arial" charset="0"/>
              </a:rPr>
              <a:t>включая интересы социально-ответственного  бизнеса.  При этом из более чем  миллиона хозяйствующих субъектов  подлежащих санитарно-эпидемиологическому надзору  только часть    формируют реальные угрозы жизни и здоровью населения </a:t>
            </a:r>
            <a:br>
              <a:rPr lang="ru-RU" altLang="ru-RU" sz="800" smtClean="0">
                <a:latin typeface="Arial" charset="0"/>
              </a:rPr>
            </a:br>
            <a:r>
              <a:rPr lang="ru-RU" altLang="ru-RU" sz="800" smtClean="0">
                <a:latin typeface="Arial" charset="0"/>
              </a:rPr>
              <a:t>ЖЭто недобросоветсвенохозсствющие субхекты, предприятия и организации с устаревшими технологиями ъозствущие субъект, функционирующие  в городах в условиях исторической застройки, это  субъекты, работающие  с малохазизенными соями населенияи – нроворождеными,бдетьми, престаренылми и т.п. </a:t>
            </a:r>
          </a:p>
          <a:p>
            <a:pPr eaLnBrk="1" hangingPunct="1"/>
            <a:endParaRPr lang="ru-RU" altLang="ru-RU" sz="800" smtClean="0">
              <a:latin typeface="Arial" charset="0"/>
            </a:endParaRPr>
          </a:p>
          <a:p>
            <a:pPr eaLnBrk="1" hangingPunct="1"/>
            <a:endParaRPr lang="ru-RU" altLang="ru-RU" sz="8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930F66-D6DE-4C7F-BFF9-7E2FE4E9695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17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800" smtClean="0">
                <a:latin typeface="Tahoma" pitchFamily="34" charset="0"/>
              </a:rPr>
              <a:t>Роспотребнадзор поставил перед собой задачу совершенствованию своей деятельности  в соответствии с векторами, заданными общегосударственной политикой  по снижению административных барьеров.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800" smtClean="0">
                <a:latin typeface="Tahoma" pitchFamily="34" charset="0"/>
              </a:rPr>
              <a:t>Внедрение риск-ориентированного надзора – одного из инструментов такого совершенствования – имеет целью: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800" smtClean="0">
                <a:latin typeface="Tahoma" pitchFamily="34" charset="0"/>
              </a:rPr>
              <a:t>- обеспечение условий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пропорциональности</a:t>
            </a:r>
            <a:r>
              <a:rPr lang="ru-RU" altLang="ru-RU" sz="800" smtClean="0">
                <a:latin typeface="Tahoma" pitchFamily="34" charset="0"/>
              </a:rPr>
              <a:t> интенсивности контрольно-надзорной деятельности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риску  причинения вреда</a:t>
            </a:r>
            <a:r>
              <a:rPr lang="ru-RU" altLang="ru-RU" sz="800" smtClean="0">
                <a:latin typeface="Tahoma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- концентрацию</a:t>
            </a:r>
            <a:r>
              <a:rPr lang="ru-RU" altLang="ru-RU" sz="800" smtClean="0">
                <a:latin typeface="Tahoma" pitchFamily="34" charset="0"/>
              </a:rPr>
              <a:t> усилий надзорных органов на объектах, представляющих наибольшую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опасность для здоровья человека</a:t>
            </a:r>
            <a:r>
              <a:rPr lang="ru-RU" altLang="ru-RU" sz="800" smtClean="0">
                <a:latin typeface="Tahoma" pitchFamily="34" charset="0"/>
              </a:rPr>
              <a:t> (населения, работающих, потребителей);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- сокращение</a:t>
            </a:r>
            <a:r>
              <a:rPr lang="ru-RU" altLang="ru-RU" sz="800" smtClean="0">
                <a:latin typeface="Tahoma" pitchFamily="34" charset="0"/>
              </a:rPr>
              <a:t> числа проверок на объектах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низкого риска</a:t>
            </a:r>
            <a:r>
              <a:rPr lang="ru-RU" altLang="ru-RU" sz="800" smtClean="0">
                <a:latin typeface="Tahoma" pitchFamily="34" charset="0"/>
              </a:rPr>
              <a:t> для населения,  работающих, потребителей;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None/>
            </a:pP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- улучшение</a:t>
            </a:r>
            <a:r>
              <a:rPr lang="ru-RU" altLang="ru-RU" sz="800" smtClean="0">
                <a:latin typeface="Tahoma" pitchFamily="34" charset="0"/>
              </a:rPr>
              <a:t> качества среды обитания, условий труда и безопасности потребительской продукции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за счет предупреждения</a:t>
            </a:r>
            <a:r>
              <a:rPr lang="ru-RU" altLang="ru-RU" sz="800" smtClean="0">
                <a:latin typeface="Tahoma" pitchFamily="34" charset="0"/>
              </a:rPr>
              <a:t> нарушений санитарного законодательства объектами, представляющими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наибольший риск для здоровья</a:t>
            </a:r>
            <a:r>
              <a:rPr lang="ru-RU" altLang="ru-RU" sz="800" smtClean="0">
                <a:latin typeface="Tahoma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None/>
            </a:pP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- стимулирование</a:t>
            </a:r>
            <a:r>
              <a:rPr lang="ru-RU" altLang="ru-RU" sz="800" smtClean="0">
                <a:latin typeface="Tahoma" pitchFamily="34" charset="0"/>
              </a:rPr>
              <a:t> объектов надзора к соблюдению требований санитарного законодательства через возможность обоснованного </a:t>
            </a:r>
            <a:r>
              <a:rPr lang="ru-RU" altLang="ru-RU" sz="800" smtClean="0">
                <a:solidFill>
                  <a:srgbClr val="A50021"/>
                </a:solidFill>
                <a:latin typeface="Tahoma" pitchFamily="34" charset="0"/>
              </a:rPr>
              <a:t>снижения периодичности</a:t>
            </a:r>
            <a:r>
              <a:rPr lang="ru-RU" altLang="ru-RU" sz="800" smtClean="0">
                <a:latin typeface="Tahoma" pitchFamily="34" charset="0"/>
              </a:rPr>
              <a:t> плановых проверок;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None/>
            </a:pPr>
            <a:endParaRPr lang="ru-RU" altLang="ru-RU" sz="8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A32382-000B-4E37-B389-103E6901CB3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None/>
            </a:pPr>
            <a:r>
              <a:rPr lang="ru-RU" altLang="ru-RU" sz="1100" smtClean="0">
                <a:latin typeface="Arial" charset="0"/>
              </a:rPr>
              <a:t>Риск причинения вреда оценивается с учетом: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None/>
            </a:pP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Вероятной </a:t>
            </a:r>
            <a:r>
              <a:rPr lang="ru-RU" altLang="ru-RU" b="1" smtClean="0">
                <a:solidFill>
                  <a:srgbClr val="800000"/>
                </a:solidFill>
                <a:latin typeface="Arial" charset="0"/>
              </a:rPr>
              <a:t>частоты нарушения</a:t>
            </a: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санитарного законодательства субъектом надзора при осуществлении деятельности.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None/>
            </a:pPr>
            <a:r>
              <a:rPr lang="ru-RU" altLang="ru-RU" b="1" smtClean="0">
                <a:solidFill>
                  <a:srgbClr val="800000"/>
                </a:solidFill>
                <a:latin typeface="Arial" charset="0"/>
              </a:rPr>
              <a:t>Тяжести последствий</a:t>
            </a: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для здоровья.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None/>
            </a:pPr>
            <a:r>
              <a:rPr lang="ru-RU" altLang="ru-RU" b="1" smtClean="0">
                <a:solidFill>
                  <a:srgbClr val="800000"/>
                </a:solidFill>
                <a:latin typeface="Arial" charset="0"/>
              </a:rPr>
              <a:t>Численности населения</a:t>
            </a:r>
            <a:r>
              <a:rPr lang="ru-RU" altLang="ru-RU" b="1" smtClean="0">
                <a:solidFill>
                  <a:schemeClr val="tx2"/>
                </a:solidFill>
                <a:latin typeface="Arial" charset="0"/>
              </a:rPr>
              <a:t> под воздействием субъекта надзора.</a:t>
            </a:r>
          </a:p>
          <a:p>
            <a:pPr eaLnBrk="1" hangingPunct="1"/>
            <a:endParaRPr lang="ru-RU" altLang="ru-RU" sz="9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058A8-008C-4691-A25C-D55D039805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771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2A629-2D62-489C-B01C-AAF32C4D8C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997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68D93-C9C3-4C22-A721-0323CE6921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13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7E4E9-F634-4BE3-94B7-50AD6B9EFC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267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4A339-160C-481E-8C87-FE470003F0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74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33D9-5508-4235-8A9E-EEBD44F08A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91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8122D-282A-4E34-8F36-D5717DA64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74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DEDC3-B839-4688-9433-CF4358385B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17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7E256-3770-46B8-A7F6-04B399D07B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57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57208-4B90-4B4D-BA04-5F5A4EFB8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68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9ADF0-1707-4A54-8CDA-550D8D9D4D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43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209379-0EA1-40DE-A2BC-7F086D673E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319213" y="1574800"/>
            <a:ext cx="6580187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 риск-ориентированном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подходе  при осуществлении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контрольно-надзорной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деятельности Управления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Роспотребнадзора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по Пермскому краю</a:t>
            </a:r>
            <a:r>
              <a:rPr lang="ru-RU" altLang="ru-RU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8" name="Picture 2" descr="C:\Documents and Settings\stat\Рабочий стол\герб-эмблема\эмблема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8063" cy="10890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3850" y="1525588"/>
            <a:ext cx="84963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Показатели, характеризующие численность населения,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находящегося под воздействием объекта надзора,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определяется с помощью среднестатических величин,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свойственных объекту и коэффициентов, учитывающих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время контакта с населением.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539750" y="3319463"/>
            <a:ext cx="8208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Примеры среднестатических величин: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0825" y="3833813"/>
            <a:ext cx="87852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Число койко-мест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(в стационарах лечебных учреждений),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Число посещений в сутки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(поликлиники)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Фактическое количество детей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(в детских дошкольных и общеобразовательных учреждениях),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Торговая площадь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(магазины продовольственной торговли)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Объемы производимой продукции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(предприятия по производству пищевой продукции,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Число посадочных мест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(столовые, кафе, бары, рестораны, кофейни) и др.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051050" y="333375"/>
            <a:ext cx="64865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bg1"/>
                </a:solidFill>
                <a:latin typeface="Tahoma" pitchFamily="34" charset="0"/>
              </a:rPr>
              <a:t>Численность населения под воздействием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23850" y="1641475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Для хозяйствующего субъекта расчет потенциального риска причинения вреда здоровью выполняется </a:t>
            </a: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для каждого вида деятельности по сумме потенциального риска каждого объекта</a:t>
            </a: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, на котором осуществляется этот вид деятельности.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В дальнейшем на эти объекты распространяется категория риска вида деятельности субъекта.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rgbClr val="800000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Категория риска </a:t>
            </a: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может быть </a:t>
            </a: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«повышена» </a:t>
            </a: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по результатам контрольно-надзорных мероприятий, проведенных в течение последних 3 лет при наличии: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вступивших в законную силу 2 и более постановлений о назначении административного штрафа,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 решения о приостановлении и (или) об аннулировании лицензии).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Категория риска </a:t>
            </a: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может быть </a:t>
            </a: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«понижена» </a:t>
            </a:r>
            <a:r>
              <a:rPr lang="ru-RU" altLang="ru-RU" sz="1800" b="1">
                <a:solidFill>
                  <a:schemeClr val="accent2"/>
                </a:solidFill>
                <a:latin typeface="Tahoma" pitchFamily="34" charset="0"/>
              </a:rPr>
              <a:t>при отсутствии при последней проверке предписаний об устранении нарушений </a:t>
            </a: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1116013" y="250825"/>
            <a:ext cx="789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Установление потенциального риска  причинения вреда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здоровью субъекта деятельности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671638" y="1000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12" name="Text Box 218"/>
          <p:cNvSpPr txBox="1">
            <a:spLocks noChangeArrowheads="1"/>
          </p:cNvSpPr>
          <p:nvPr/>
        </p:nvSpPr>
        <p:spPr bwMode="auto">
          <a:xfrm>
            <a:off x="1887538" y="5683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13" name="Text Box 431"/>
          <p:cNvSpPr txBox="1">
            <a:spLocks noChangeArrowheads="1"/>
          </p:cNvSpPr>
          <p:nvPr/>
        </p:nvSpPr>
        <p:spPr bwMode="auto">
          <a:xfrm>
            <a:off x="612775" y="38100"/>
            <a:ext cx="892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Tahoma" pitchFamily="34" charset="0"/>
              </a:rPr>
              <a:t>Пример определения класса опасности субъекта деятельности</a:t>
            </a: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2411413" y="1989138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3424" name="Group 112"/>
          <p:cNvGraphicFramePr>
            <a:graphicFrameLocks noGrp="1"/>
          </p:cNvGraphicFramePr>
          <p:nvPr/>
        </p:nvGraphicFramePr>
        <p:xfrm>
          <a:off x="0" y="442913"/>
          <a:ext cx="9144000" cy="6370637"/>
        </p:xfrm>
        <a:graphic>
          <a:graphicData uri="http://schemas.openxmlformats.org/drawingml/2006/table">
            <a:tbl>
              <a:tblPr/>
              <a:tblGrid>
                <a:gridCol w="615950">
                  <a:extLst>
                    <a:ext uri="{9D8B030D-6E8A-4147-A177-3AD203B41FA5}">
                      <a16:colId xmlns:a16="http://schemas.microsoft.com/office/drawing/2014/main" xmlns="" val="19568669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80467147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xmlns="" val="1671621695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xmlns="" val="4126540257"/>
                    </a:ext>
                  </a:extLst>
                </a:gridCol>
                <a:gridCol w="658813">
                  <a:extLst>
                    <a:ext uri="{9D8B030D-6E8A-4147-A177-3AD203B41FA5}">
                      <a16:colId xmlns:a16="http://schemas.microsoft.com/office/drawing/2014/main" xmlns="" val="303619384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xmlns="" val="3330231922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xmlns="" val="761706518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xmlns="" val="171606912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xmlns="" val="2955619261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4130868728"/>
                    </a:ext>
                  </a:extLst>
                </a:gridCol>
                <a:gridCol w="909637">
                  <a:extLst>
                    <a:ext uri="{9D8B030D-6E8A-4147-A177-3AD203B41FA5}">
                      <a16:colId xmlns:a16="http://schemas.microsoft.com/office/drawing/2014/main" xmlns="" val="2264786288"/>
                    </a:ext>
                  </a:extLst>
                </a:gridCol>
              </a:tblGrid>
              <a:tr h="24765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№ п/п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Полное наименование юридического лица, фамилия, имя и отечество (при наличии) индивидуального предпринимателя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Вид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деятельности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Критерии отнесения объектов государственного надзора (вида деятельности) к категориям риска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Категория риска по виду деятельности</a:t>
                      </a:r>
                      <a:b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kumimoji="0" lang="ru-RU" alt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Дата принятия решения об отнесении объекта к категории риска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6552329"/>
                  </a:ext>
                </a:extLst>
              </a:tr>
              <a:tr h="735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Критерии тяжести потенциальных негативных последствий возможного несоблюдения ЮЛ и ИП требований в области санитарно-эпидемиологического благополучия (показатель потенциального риска причинения вреда здоровью (R))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Критерии вероятности возможного несоблюдения юр. лицами и индивидуальными предпринимателями обязательных требований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631598"/>
                  </a:ext>
                </a:extLst>
              </a:tr>
              <a:tr h="787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P*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U*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M**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 по виду деятельности и отдельным производственным объектам 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 и более постановления по делу с назначением административного наказания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Решение о приостановлении и(или) об аннулировании лицензии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3526407"/>
                  </a:ext>
                </a:extLst>
              </a:tr>
              <a:tr h="809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"Завод..."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Виды деятельности, относящие субъект к е высокой категории риска: деятельность по водоподготовке и водоснабжению 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Высокий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488021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</a:t>
                      </a:r>
                    </a:p>
                  </a:txBody>
                  <a:tcPr marL="3455" marR="3455" marT="345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"Завод...« (основное производство)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Деятельность обрабатывающих производств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4,74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0,0084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1239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0,000049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Значительный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7735851"/>
                  </a:ext>
                </a:extLst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</a:t>
                      </a:r>
                    </a:p>
                  </a:txBody>
                  <a:tcPr marL="3455" marR="3455" marT="345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"Завод..." (площадка по добыче известняка)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Добыча полезных ископаемых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7,01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0,0134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225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0,000021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Значительный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867237"/>
                  </a:ext>
                </a:extLst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1.3</a:t>
                      </a:r>
                    </a:p>
                  </a:txBody>
                  <a:tcPr marL="3455" marR="3455" marT="345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"Завод..." (столовая)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Деятельность ресторанов, кафе, баров, закусочных, столовых при предприятиях и учреждениях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6,88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0,0059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0,000002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Средний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8812719"/>
                  </a:ext>
                </a:extLst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1.4</a:t>
                      </a:r>
                    </a:p>
                  </a:txBody>
                  <a:tcPr marL="3455" marR="3455" marT="345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"Завод..." (столовая)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Деятельность ресторанов, кафе, баров, закусочных, столовых при предприятиях и учреждениях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6,88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0,0059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0,0000008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Средний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85909"/>
                  </a:ext>
                </a:extLst>
              </a:tr>
              <a:tr h="857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</a:t>
                      </a:r>
                    </a:p>
                  </a:txBody>
                  <a:tcPr marL="3455" marR="3455" marT="345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Акционерное общество "Завод..." (ведомственный хозяйственно-питьевой водозабор)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Деятельность по водоподготовке и водоснабжению 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4,14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0,0367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333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0,000051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да, </a:t>
                      </a:r>
                      <a:b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20.06.2017</a:t>
                      </a:r>
                      <a:b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20.06.2017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нет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Высокий  риск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21.08.2017</a:t>
                      </a:r>
                    </a:p>
                  </a:txBody>
                  <a:tcPr marL="3455" marR="3455" marT="345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16060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971550" y="188913"/>
            <a:ext cx="79930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</a:rPr>
              <a:t>Периодичность проведения плановых проверок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</a:rPr>
              <a:t>объектов надзора в соответствии с классами опасности </a:t>
            </a:r>
          </a:p>
        </p:txBody>
      </p:sp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179388" y="5197475"/>
            <a:ext cx="87137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1" u="sng">
                <a:solidFill>
                  <a:srgbClr val="800000"/>
                </a:solidFill>
                <a:latin typeface="Tahoma" pitchFamily="34" charset="0"/>
              </a:rPr>
              <a:t>Исключение: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800000"/>
                </a:solidFill>
                <a:latin typeface="Tahoma" pitchFamily="34" charset="0"/>
              </a:rPr>
              <a:t>проверки субъектов, осуществляющих деятельность в сфере здравоохранения, образования, оздоровления, предоставления социальных услуг (Постановление Правительства РФ от 23.11.2009 № 944)</a:t>
            </a:r>
          </a:p>
        </p:txBody>
      </p:sp>
      <p:graphicFrame>
        <p:nvGraphicFramePr>
          <p:cNvPr id="31843" name="Group 99"/>
          <p:cNvGraphicFramePr>
            <a:graphicFrameLocks noGrp="1"/>
          </p:cNvGraphicFramePr>
          <p:nvPr/>
        </p:nvGraphicFramePr>
        <p:xfrm>
          <a:off x="150813" y="1557338"/>
          <a:ext cx="8742362" cy="302101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993378386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xmlns="" val="2698264429"/>
                    </a:ext>
                  </a:extLst>
                </a:gridCol>
                <a:gridCol w="4176712">
                  <a:extLst>
                    <a:ext uri="{9D8B030D-6E8A-4147-A177-3AD203B41FA5}">
                      <a16:colId xmlns:a16="http://schemas.microsoft.com/office/drawing/2014/main" xmlns="" val="3218605186"/>
                    </a:ext>
                  </a:extLst>
                </a:gridCol>
              </a:tblGrid>
              <a:tr h="7316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Класс опасности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Категория риска причинения вреда здоровью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Периодичность плановых проверок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875053"/>
                  </a:ext>
                </a:extLst>
              </a:tr>
              <a:tr h="3524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Чрезвычайно высокий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Один раз в календарном году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0526052"/>
                  </a:ext>
                </a:extLst>
              </a:tr>
              <a:tr h="358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Высокий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Один раз в 2 года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892930"/>
                  </a:ext>
                </a:extLst>
              </a:tr>
              <a:tr h="5064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Значительный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Один раз в 3 года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9845"/>
                  </a:ext>
                </a:extLst>
              </a:tr>
              <a:tr h="357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Средний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Не чаще чем один раз в 4 года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3475726"/>
                  </a:ext>
                </a:extLst>
              </a:tr>
              <a:tr h="357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Умеренный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Не чаще чем один раза в 6 лет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0329127"/>
                  </a:ext>
                </a:extLst>
              </a:tr>
              <a:tr h="357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 класс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Низкий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Плановые проверки не проводятся</a:t>
                      </a:r>
                    </a:p>
                  </a:txBody>
                  <a:tcPr marL="91437" marR="91437" marT="45737" marB="4573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40307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5" r="22267" b="45474"/>
          <a:stretch>
            <a:fillRect/>
          </a:stretch>
        </p:blipFill>
        <p:spPr bwMode="auto">
          <a:xfrm>
            <a:off x="168275" y="1598613"/>
            <a:ext cx="8796338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100013" y="5084763"/>
            <a:ext cx="8504237" cy="5762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61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7" r="70503" b="93449"/>
          <a:stretch>
            <a:fillRect/>
          </a:stretch>
        </p:blipFill>
        <p:spPr bwMode="auto">
          <a:xfrm>
            <a:off x="168275" y="1744663"/>
            <a:ext cx="42021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Рисунок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7" r="34750" b="96979"/>
          <a:stretch>
            <a:fillRect/>
          </a:stretch>
        </p:blipFill>
        <p:spPr bwMode="auto">
          <a:xfrm>
            <a:off x="168275" y="1382713"/>
            <a:ext cx="2476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2"/>
          <p:cNvSpPr txBox="1">
            <a:spLocks noChangeArrowheads="1"/>
          </p:cNvSpPr>
          <p:nvPr/>
        </p:nvSpPr>
        <p:spPr bwMode="auto">
          <a:xfrm>
            <a:off x="528638" y="44450"/>
            <a:ext cx="879633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</a:rPr>
              <a:t>Перечень объектов чрезвычайно высокого, высокого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</a:rPr>
              <a:t>значительного риска на официальном сайте</a:t>
            </a:r>
            <a:endParaRPr lang="en-US" altLang="ru-RU" sz="2000" b="1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</a:rPr>
              <a:t> Роспотребнадзора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Ф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 rot="16200000">
            <a:off x="3482976" y="2801937"/>
            <a:ext cx="4310062" cy="2252663"/>
          </a:xfrm>
          <a:gradFill rotWithShape="1">
            <a:gsLst>
              <a:gs pos="0">
                <a:srgbClr val="336699"/>
              </a:gs>
              <a:gs pos="100000">
                <a:srgbClr val="FFE7E7"/>
              </a:gs>
            </a:gsLst>
            <a:lin ang="5400000" scaled="1"/>
          </a:gradFill>
          <a:ln cap="flat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eaVert" anchor="b" anchorCtr="1"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 b="1" smtClean="0">
                <a:solidFill>
                  <a:schemeClr val="bg1"/>
                </a:solidFill>
              </a:rPr>
              <a:t>Федеральная служба по надзору в сфере защиты прав потребителей и благополучия человека</a:t>
            </a:r>
          </a:p>
        </p:txBody>
      </p:sp>
      <p:sp>
        <p:nvSpPr>
          <p:cNvPr id="4100" name="Rectangle 32"/>
          <p:cNvSpPr>
            <a:spLocks noChangeArrowheads="1"/>
          </p:cNvSpPr>
          <p:nvPr/>
        </p:nvSpPr>
        <p:spPr bwMode="auto">
          <a:xfrm>
            <a:off x="1116013" y="261938"/>
            <a:ext cx="80645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Федеральная служба в сфере защиты прав потребителей  благополучия человека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имеет задачей предупреждение негативного воздействия результатов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хозяйствования на здоровье населения страны, которое формируется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определенной частью  объектов надзора:</a:t>
            </a:r>
            <a:r>
              <a:rPr lang="ru-RU" altLang="ru-RU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4101" name="Стрелка вправо 2"/>
          <p:cNvSpPr>
            <a:spLocks noChangeArrowheads="1"/>
          </p:cNvSpPr>
          <p:nvPr/>
        </p:nvSpPr>
        <p:spPr bwMode="auto">
          <a:xfrm>
            <a:off x="225425" y="1533525"/>
            <a:ext cx="4138613" cy="900113"/>
          </a:xfrm>
          <a:prstGeom prst="rightArrow">
            <a:avLst>
              <a:gd name="adj1" fmla="val 72491"/>
              <a:gd name="adj2" fmla="val 55281"/>
            </a:avLst>
          </a:prstGeom>
          <a:gradFill rotWithShape="1">
            <a:gsLst>
              <a:gs pos="0">
                <a:srgbClr val="D5EAFF"/>
              </a:gs>
              <a:gs pos="100000">
                <a:srgbClr val="FF7C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Недобросовестные хозяйствующие субъекты</a:t>
            </a:r>
          </a:p>
        </p:txBody>
      </p:sp>
      <p:sp>
        <p:nvSpPr>
          <p:cNvPr id="4102" name="Стрелка вправо 2"/>
          <p:cNvSpPr>
            <a:spLocks noChangeArrowheads="1"/>
          </p:cNvSpPr>
          <p:nvPr/>
        </p:nvSpPr>
        <p:spPr bwMode="auto">
          <a:xfrm>
            <a:off x="225425" y="2430463"/>
            <a:ext cx="4138613" cy="900112"/>
          </a:xfrm>
          <a:prstGeom prst="rightArrow">
            <a:avLst>
              <a:gd name="adj1" fmla="val 72491"/>
              <a:gd name="adj2" fmla="val 55281"/>
            </a:avLst>
          </a:prstGeom>
          <a:gradFill rotWithShape="1">
            <a:gsLst>
              <a:gs pos="0">
                <a:srgbClr val="D5EAFF"/>
              </a:gs>
              <a:gs pos="100000">
                <a:srgbClr val="FF7C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Хозяйствующие субъекты с устаревшими технологиями</a:t>
            </a:r>
          </a:p>
        </p:txBody>
      </p:sp>
      <p:sp>
        <p:nvSpPr>
          <p:cNvPr id="4103" name="Стрелка вправо 2"/>
          <p:cNvSpPr>
            <a:spLocks noChangeArrowheads="1"/>
          </p:cNvSpPr>
          <p:nvPr/>
        </p:nvSpPr>
        <p:spPr bwMode="auto">
          <a:xfrm>
            <a:off x="225425" y="3327400"/>
            <a:ext cx="4138613" cy="1008063"/>
          </a:xfrm>
          <a:prstGeom prst="rightArrow">
            <a:avLst>
              <a:gd name="adj1" fmla="val 72491"/>
              <a:gd name="adj2" fmla="val 49361"/>
            </a:avLst>
          </a:prstGeom>
          <a:gradFill rotWithShape="1">
            <a:gsLst>
              <a:gs pos="0">
                <a:srgbClr val="D5EAFF"/>
              </a:gs>
              <a:gs pos="100000">
                <a:srgbClr val="FF7C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Субъекты, использующие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опасные и/или  малоизученные новые виды сырья и материалов, продукции </a:t>
            </a:r>
          </a:p>
        </p:txBody>
      </p:sp>
      <p:sp>
        <p:nvSpPr>
          <p:cNvPr id="4104" name="Стрелка вправо 2"/>
          <p:cNvSpPr>
            <a:spLocks noChangeArrowheads="1"/>
          </p:cNvSpPr>
          <p:nvPr/>
        </p:nvSpPr>
        <p:spPr bwMode="auto">
          <a:xfrm>
            <a:off x="225425" y="4276725"/>
            <a:ext cx="4138613" cy="1008063"/>
          </a:xfrm>
          <a:prstGeom prst="rightArrow">
            <a:avLst>
              <a:gd name="adj1" fmla="val 72491"/>
              <a:gd name="adj2" fmla="val 49361"/>
            </a:avLst>
          </a:prstGeom>
          <a:gradFill rotWithShape="1">
            <a:gsLst>
              <a:gs pos="0">
                <a:srgbClr val="D5EAFF"/>
              </a:gs>
              <a:gs pos="100000">
                <a:srgbClr val="FF7C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1400" b="1">
              <a:latin typeface="Tahoma" pitchFamily="34" charset="0"/>
              <a:cs typeface="Tahoma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Хозяйствующие субъекты, расположенные в условиях высокой концентрации производств вблизи мест  постоянного  проживания граждан</a:t>
            </a:r>
          </a:p>
        </p:txBody>
      </p:sp>
      <p:sp>
        <p:nvSpPr>
          <p:cNvPr id="4105" name="Стрелка вправо 2"/>
          <p:cNvSpPr>
            <a:spLocks noChangeArrowheads="1"/>
          </p:cNvSpPr>
          <p:nvPr/>
        </p:nvSpPr>
        <p:spPr bwMode="auto">
          <a:xfrm>
            <a:off x="225425" y="5337175"/>
            <a:ext cx="4138613" cy="900113"/>
          </a:xfrm>
          <a:prstGeom prst="rightArrow">
            <a:avLst>
              <a:gd name="adj1" fmla="val 72491"/>
              <a:gd name="adj2" fmla="val 55281"/>
            </a:avLst>
          </a:prstGeom>
          <a:gradFill rotWithShape="1">
            <a:gsLst>
              <a:gs pos="0">
                <a:srgbClr val="D5EAFF"/>
              </a:gs>
              <a:gs pos="100000">
                <a:srgbClr val="FF7C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ahoma" pitchFamily="34" charset="0"/>
                <a:cs typeface="Tahoma" pitchFamily="34" charset="0"/>
              </a:rPr>
              <a:t>Субъекты, обслуживающие слабо защищенные контингенты населения</a:t>
            </a:r>
          </a:p>
        </p:txBody>
      </p:sp>
      <p:pic>
        <p:nvPicPr>
          <p:cNvPr id="4106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1863725"/>
            <a:ext cx="13636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7024688" y="2395538"/>
            <a:ext cx="16002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</a:pPr>
            <a:r>
              <a:rPr lang="ru-RU" altLang="ru-RU" sz="2000" b="1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Среда обитания, здоровье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>
                <a:srgbClr val="C00000"/>
              </a:buClr>
              <a:buSzPct val="80000"/>
              <a:buFont typeface="Wingdings" pitchFamily="2" charset="2"/>
              <a:buNone/>
            </a:pPr>
            <a:r>
              <a:rPr lang="ru-RU" altLang="ru-RU" sz="2000" b="1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населения</a:t>
            </a:r>
          </a:p>
        </p:txBody>
      </p:sp>
      <p:pic>
        <p:nvPicPr>
          <p:cNvPr id="4108" name="Picture 53" descr="среда_здоровь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3860800"/>
            <a:ext cx="216376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95288" y="6172200"/>
            <a:ext cx="799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Благоприятная окружающая среда – важнейшее условие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функционирования социально-ответственного бизнеса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Ф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 descr="Светлый диагональный 2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1760538"/>
            <a:ext cx="7923213" cy="4764087"/>
          </a:xfrm>
          <a:blipFill dpi="0" rotWithShape="0">
            <a:blip r:embed="rId4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Char char="§"/>
            </a:pP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обеспечение условий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пропорциональности 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интенсивности контрольно-надзорной деятельности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риску причинения вреда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Char char="§"/>
            </a:pP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концентрацию</a:t>
            </a:r>
            <a:r>
              <a:rPr lang="ru-RU" altLang="ru-RU" sz="1700" b="1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усилий надзорных органов на объектах, представляющих наибольшую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опасность для здоровья человека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(населения, работающих, потребителей);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Char char="§"/>
            </a:pP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сокращение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числа проверок на объектах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низкого риска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для населения,  работающих, потребителей;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Char char="§"/>
            </a:pP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улучшение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качества среды обитания, условий труда и безопасности потребительской продукции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за счет предупреждения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нарушений санитарного законодательства объектами,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наибольшего  риска для здоровья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A50021"/>
              </a:buClr>
              <a:buSzPct val="120000"/>
              <a:buFont typeface="Wingdings" pitchFamily="2" charset="2"/>
              <a:buChar char="§"/>
            </a:pP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стимулирование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объектов надзора к соблюдению требований санитарного законодательства через возможность обоснованного </a:t>
            </a:r>
            <a:r>
              <a:rPr lang="ru-RU" altLang="ru-RU" sz="1700" b="1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снижения периодичности</a:t>
            </a:r>
            <a:r>
              <a:rPr lang="ru-RU" altLang="ru-RU" sz="1700" b="1" smtClean="0">
                <a:latin typeface="Tahoma" pitchFamily="34" charset="0"/>
                <a:cs typeface="Tahoma" pitchFamily="34" charset="0"/>
              </a:rPr>
              <a:t> плановых проверок.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39788" y="188913"/>
            <a:ext cx="834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Риск-ориентированная модель контрольно-надзорной деятельности Роспотребнадзора имеет целью: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250825" y="1619250"/>
            <a:ext cx="88773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Риск-ориентированный подход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представляет собой метод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организации и осуществления государственного контроля 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(надзора),</a:t>
            </a:r>
            <a:r>
              <a:rPr lang="en-US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при котором выбор интенсивности (формы, 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продолжительности,</a:t>
            </a:r>
            <a:r>
              <a:rPr lang="en-US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периодичности) проведения мероприятий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по контролю определяется отнесением деятельности  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юридического лица, индивидуального</a:t>
            </a:r>
            <a:r>
              <a:rPr lang="en-US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предпринимателя и (или)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используемых ими при осуществлении такой деятельности</a:t>
            </a:r>
            <a:endParaRPr lang="en-US" altLang="ru-RU" sz="20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производственных объектов к определенной категории риска.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79388" y="4692650"/>
            <a:ext cx="8929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Отнесение к определенной категории риска осуществляется с учетом</a:t>
            </a:r>
            <a:r>
              <a:rPr lang="en-US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оценки вероятности несоблюдения юридическими лицами, индивидуальными предпринимателями </a:t>
            </a:r>
            <a:r>
              <a:rPr lang="en-US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оответствующих обязательных санитарно-эпидемиологических требований.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9788" y="188913"/>
            <a:ext cx="834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Риск-ориентированный подход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816100" y="8572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27175" y="423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79388" y="1612900"/>
            <a:ext cx="871378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Классификация  хозяйствующих субъектов, видов деятельности и объектов надзора по потенциальному риску причинения вреда здоровью человека для организации плановых контрольно-надзорных мероприятий</a:t>
            </a:r>
            <a:r>
              <a:rPr lang="ru-RU" altLang="ru-RU" sz="24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</a:t>
            </a:r>
            <a:br>
              <a:rPr lang="ru-RU" altLang="ru-RU" sz="24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>
                <a:solidFill>
                  <a:schemeClr val="tx2"/>
                </a:solidFill>
              </a:rPr>
              <a:t/>
            </a:r>
            <a:br>
              <a:rPr lang="ru-RU" altLang="ru-RU" sz="1800" b="1">
                <a:solidFill>
                  <a:schemeClr val="tx2"/>
                </a:solidFill>
              </a:rPr>
            </a:br>
            <a:endParaRPr lang="ru-RU" altLang="ru-RU" sz="18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accent2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43300" y="280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668338" y="5097463"/>
            <a:ext cx="7988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400">
                <a:latin typeface="Tahoma" pitchFamily="34" charset="0"/>
                <a:cs typeface="Tahoma" pitchFamily="34" charset="0"/>
              </a:rPr>
              <a:t>http://rospotrebnadzor.ru/upload/iblock/8c3/mr_0116.pdf</a:t>
            </a:r>
            <a:endParaRPr lang="ru-RU" altLang="ru-RU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4" name="TextBox 1"/>
          <p:cNvSpPr txBox="1">
            <a:spLocks noChangeArrowheads="1"/>
          </p:cNvSpPr>
          <p:nvPr/>
        </p:nvSpPr>
        <p:spPr bwMode="auto">
          <a:xfrm>
            <a:off x="2046288" y="158750"/>
            <a:ext cx="58388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latin typeface="Tahoma" pitchFamily="34" charset="0"/>
              </a:rPr>
              <a:t>Методические рекомендации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latin typeface="Tahoma" pitchFamily="34" charset="0"/>
              </a:rPr>
              <a:t>(МР 5.1.0116-17)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050925" y="195263"/>
            <a:ext cx="7134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Установление риска причинения вреда базируется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 следующих принципах: 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4925" y="1628775"/>
            <a:ext cx="9082088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Риск причинения вреда здоровью возникает в условиях вероятных нарушений объектом надзора требований санитарного законодательства и законодательства в сфере технического регулирования.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Нарушение законодательства в сфере санитарно-эпидемиологического благополучия и защиты прав потребителей определяет вероятность нарушения здоровья населения, работающих, потребителей, находящихся под воздействием объекта надзора.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Оценка риска является процедурой объективной, прозрачной и основанной на проверяемых, общедоступных данных.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Для хозяйствующего субъекта расчет потенциального риска причинения вреда здоровью выполняется для каждого вида деятельности по сумме потенциального риска каждого объекта, на котором осуществляется этот вид деятельности. В дальнейшем на эти объекты распространяется категория риска вида деятельности субъекта.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Класс субъекта надзора по риску причинения вреда здоровью устанавливается по наиболее опасному виду деятельности.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Отнесение субъекта надзора к конкретному классу опасности является основанием для установления периодичности плановых проверок, определяет объемы и содержание надзорных мероприятий.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Порядок и критерии отнесения объектов к тому или иному классу опасности по риску причинения вреда здоровью являются единообразными для всех юридических лиц и индивидуальных предпринимателей независимо от вида деятельности и форм собственности.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Периодичность и объем плановых проверок на объекте могут быть изменены по результатам контрольно-надзорных мероприятий и оценки исполнения юридическим лицом или индивидуальным предпринимателем предписаний уполномоченного органа.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Ф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313" y="142875"/>
            <a:ext cx="8715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268" name="Rectangle 2" descr="Светлый диагональный 2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57338"/>
            <a:ext cx="7704137" cy="4000500"/>
          </a:xfrm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/>
          <a:lstStyle/>
          <a:p>
            <a:pPr marL="538163" indent="-538163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Char char="ü"/>
            </a:pPr>
            <a:r>
              <a:rPr lang="ru-RU" altLang="ru-RU" sz="2400" b="1" smtClean="0">
                <a:solidFill>
                  <a:srgbClr val="800000"/>
                </a:solidFill>
                <a:latin typeface="Tahoma" pitchFamily="34" charset="0"/>
              </a:rPr>
              <a:t>Вероятной</a:t>
            </a:r>
            <a:r>
              <a:rPr lang="ru-RU" altLang="ru-RU" sz="2400" b="1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altLang="ru-RU" sz="2400" b="1" smtClean="0">
                <a:solidFill>
                  <a:srgbClr val="800000"/>
                </a:solidFill>
                <a:latin typeface="Tahoma" pitchFamily="34" charset="0"/>
              </a:rPr>
              <a:t>частоты нарушения</a:t>
            </a:r>
            <a:r>
              <a:rPr lang="ru-RU" altLang="ru-RU" sz="2400" b="1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altLang="ru-RU" sz="2400" b="1" smtClean="0">
                <a:solidFill>
                  <a:schemeClr val="accent2"/>
                </a:solidFill>
                <a:latin typeface="Tahoma" pitchFamily="34" charset="0"/>
              </a:rPr>
              <a:t>санитарного законодательства субъектом надзора при осуществлении деятельности </a:t>
            </a:r>
            <a:r>
              <a:rPr lang="en-US" altLang="ru-RU" sz="2400" b="1" smtClean="0">
                <a:solidFill>
                  <a:srgbClr val="800000"/>
                </a:solidFill>
                <a:latin typeface="Tahoma" pitchFamily="34" charset="0"/>
              </a:rPr>
              <a:t>(P)</a:t>
            </a:r>
            <a:endParaRPr lang="ru-RU" altLang="ru-RU" sz="2400" b="1" smtClean="0">
              <a:solidFill>
                <a:schemeClr val="accent2"/>
              </a:solidFill>
              <a:latin typeface="Tahoma" pitchFamily="34" charset="0"/>
            </a:endParaRPr>
          </a:p>
          <a:p>
            <a:pPr marL="538163" indent="-538163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Char char="ü"/>
            </a:pPr>
            <a:r>
              <a:rPr lang="ru-RU" altLang="ru-RU" sz="2400" b="1" smtClean="0">
                <a:solidFill>
                  <a:srgbClr val="800000"/>
                </a:solidFill>
                <a:latin typeface="Tahoma" pitchFamily="34" charset="0"/>
              </a:rPr>
              <a:t>Тяжести</a:t>
            </a:r>
            <a:r>
              <a:rPr lang="ru-RU" altLang="ru-RU" sz="2400" b="1" smtClean="0">
                <a:solidFill>
                  <a:schemeClr val="accent2"/>
                </a:solidFill>
                <a:latin typeface="Tahoma" pitchFamily="34" charset="0"/>
              </a:rPr>
              <a:t> последствий для здоровья при нарушении законодательства ЮЛ и ИП </a:t>
            </a:r>
            <a:r>
              <a:rPr lang="en-US" altLang="ru-RU" sz="2400" b="1" smtClean="0">
                <a:solidFill>
                  <a:srgbClr val="800000"/>
                </a:solidFill>
                <a:latin typeface="Tahoma" pitchFamily="34" charset="0"/>
              </a:rPr>
              <a:t>(U)</a:t>
            </a:r>
            <a:r>
              <a:rPr lang="ru-RU" altLang="ru-RU" sz="2400" b="1" smtClean="0">
                <a:solidFill>
                  <a:schemeClr val="accent2"/>
                </a:solidFill>
                <a:latin typeface="Tahoma" pitchFamily="34" charset="0"/>
              </a:rPr>
              <a:t> </a:t>
            </a:r>
          </a:p>
          <a:p>
            <a:pPr marL="538163" indent="-538163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SzPct val="120000"/>
              <a:buFont typeface="Wingdings" pitchFamily="2" charset="2"/>
              <a:buChar char="ü"/>
            </a:pPr>
            <a:r>
              <a:rPr lang="ru-RU" altLang="ru-RU" sz="2400" b="1" smtClean="0">
                <a:solidFill>
                  <a:srgbClr val="800000"/>
                </a:solidFill>
                <a:latin typeface="Tahoma" pitchFamily="34" charset="0"/>
              </a:rPr>
              <a:t>Численности населения</a:t>
            </a:r>
            <a:r>
              <a:rPr lang="ru-RU" altLang="ru-RU" sz="2400" b="1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ru-RU" altLang="ru-RU" sz="2400" b="1" smtClean="0">
                <a:solidFill>
                  <a:schemeClr val="accent2"/>
                </a:solidFill>
                <a:latin typeface="Tahoma" pitchFamily="34" charset="0"/>
              </a:rPr>
              <a:t>под воздействием субъекта надзора </a:t>
            </a:r>
            <a:r>
              <a:rPr lang="en-US" altLang="ru-RU" sz="2400" b="1" smtClean="0">
                <a:solidFill>
                  <a:srgbClr val="800000"/>
                </a:solidFill>
                <a:latin typeface="Tahoma" pitchFamily="34" charset="0"/>
              </a:rPr>
              <a:t>(M)</a:t>
            </a:r>
            <a:endParaRPr lang="ru-RU" altLang="ru-RU" sz="2400" b="1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89050" y="139700"/>
            <a:ext cx="6883400" cy="84137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  <a:latin typeface="Tahoma" pitchFamily="34" charset="0"/>
              </a:rPr>
              <a:t>Риск причинения вреда (</a:t>
            </a:r>
            <a:r>
              <a:rPr lang="en-US" altLang="ru-RU" sz="2400" b="1" smtClean="0">
                <a:solidFill>
                  <a:schemeClr val="bg1"/>
                </a:solidFill>
                <a:latin typeface="Tahoma" pitchFamily="34" charset="0"/>
              </a:rPr>
              <a:t>R) </a:t>
            </a:r>
            <a:r>
              <a:rPr lang="ru-RU" altLang="ru-RU" sz="2400" b="1" smtClean="0">
                <a:solidFill>
                  <a:schemeClr val="bg1"/>
                </a:solidFill>
                <a:latin typeface="Tahoma" pitchFamily="34" charset="0"/>
              </a:rPr>
              <a:t>оценивается с учетом: </a:t>
            </a:r>
          </a:p>
        </p:txBody>
      </p:sp>
      <p:sp>
        <p:nvSpPr>
          <p:cNvPr id="11270" name="Rectangle 3"/>
          <p:cNvSpPr txBox="1">
            <a:spLocks noChangeArrowheads="1"/>
          </p:cNvSpPr>
          <p:nvPr/>
        </p:nvSpPr>
        <p:spPr bwMode="auto">
          <a:xfrm>
            <a:off x="1360488" y="5516563"/>
            <a:ext cx="68834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00" b="1">
                <a:solidFill>
                  <a:srgbClr val="800000"/>
                </a:solidFill>
                <a:latin typeface="Tahoma" pitchFamily="34" charset="0"/>
              </a:rPr>
              <a:t>R = P x U x M</a:t>
            </a:r>
            <a:r>
              <a:rPr lang="ru-RU" altLang="ru-RU" sz="3600" b="1">
                <a:solidFill>
                  <a:srgbClr val="800000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887538" y="280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07950" y="1395413"/>
            <a:ext cx="90360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800000"/>
                </a:solidFill>
                <a:latin typeface="Tahoma" pitchFamily="34" charset="0"/>
              </a:rPr>
              <a:t>Вероятность нарушения санитарного законодательства </a:t>
            </a:r>
            <a:r>
              <a:rPr lang="ru-RU" altLang="ru-RU" sz="2200">
                <a:solidFill>
                  <a:schemeClr val="accent2"/>
                </a:solidFill>
                <a:latin typeface="Tahoma" pitchFamily="34" charset="0"/>
              </a:rPr>
              <a:t>характеризуется частотой нарушения статей санитарного законодательства по видам деятельности, подлежащим надзору.</a:t>
            </a:r>
            <a:endParaRPr lang="ru-RU" altLang="ru-RU" sz="2200">
              <a:latin typeface="Tahoma" pitchFamily="34" charset="0"/>
            </a:endParaRPr>
          </a:p>
        </p:txBody>
      </p:sp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107950" y="2643188"/>
            <a:ext cx="86407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800000"/>
                </a:solidFill>
                <a:latin typeface="Tahoma" pitchFamily="34" charset="0"/>
              </a:rPr>
              <a:t>Показатель, характеризующий вред здоровью </a:t>
            </a: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при нарушении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требований санитарного законодательства определяется на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основе экспертного анализа причинно-следственных связей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между частотой нарушений отдельных статей санитарного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законодательства и распространенностью нарушений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здоровья в виде смертности и заболеваемости с учетом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  <a:latin typeface="Tahoma" pitchFamily="34" charset="0"/>
              </a:rPr>
              <a:t>их тяжести.</a:t>
            </a:r>
          </a:p>
        </p:txBody>
      </p:sp>
      <p:sp>
        <p:nvSpPr>
          <p:cNvPr id="13318" name="TextBox 2"/>
          <p:cNvSpPr txBox="1">
            <a:spLocks noChangeArrowheads="1"/>
          </p:cNvSpPr>
          <p:nvPr/>
        </p:nvSpPr>
        <p:spPr bwMode="auto">
          <a:xfrm>
            <a:off x="179388" y="5160963"/>
            <a:ext cx="85693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800000"/>
                </a:solidFill>
                <a:latin typeface="Tahoma" pitchFamily="34" charset="0"/>
              </a:rPr>
              <a:t>Рассчитанные по данным отраслевой статистики показатель вероятности нарушения обязательных требований и показатель потенциального вреда из-за возможного несоблюдения обязательных требований утверждены постановлением Правительства РФ от 17.08.2018 г. № 806 «О применении риск-ориентированного подхода при организации отдельных видов государственного контроля (надзора)…» (приложение № 2 к критериям отнесения объекта государственного надзора к категориям риска Постановления Правительства РФ от 17.08.2018 г. № 806)</a:t>
            </a:r>
          </a:p>
        </p:txBody>
      </p:sp>
      <p:sp>
        <p:nvSpPr>
          <p:cNvPr id="13319" name="TextBox 3"/>
          <p:cNvSpPr txBox="1">
            <a:spLocks noChangeArrowheads="1"/>
          </p:cNvSpPr>
          <p:nvPr/>
        </p:nvSpPr>
        <p:spPr bwMode="auto">
          <a:xfrm>
            <a:off x="1042988" y="115888"/>
            <a:ext cx="81724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  <a:latin typeface="Tahoma" pitchFamily="34" charset="0"/>
              </a:rPr>
              <a:t>Вероятность нарушения санитарного законодательства.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  <a:latin typeface="Tahoma" pitchFamily="34" charset="0"/>
              </a:rPr>
              <a:t>Показатель, характеризующий вред здоровью.</a:t>
            </a:r>
            <a:endParaRPr lang="ru-RU" altLang="ru-RU" sz="21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87538" y="280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07950" y="1492250"/>
            <a:ext cx="90360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800000"/>
                </a:solidFill>
                <a:latin typeface="Tahoma" pitchFamily="34" charset="0"/>
              </a:rPr>
              <a:t>Численность населения под воздействием субъекта надзора </a:t>
            </a: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учитывает общее число лиц, которым может быть причинен вред в результате нарушения субъектом обязательных требований санитарного законодательства.</a:t>
            </a:r>
          </a:p>
        </p:txBody>
      </p:sp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107950" y="3259138"/>
            <a:ext cx="8856663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В качестве населения под воздействием рассматриваются следующие категории граждан: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200" b="1">
                <a:solidFill>
                  <a:srgbClr val="800000"/>
                </a:solidFill>
                <a:latin typeface="Tahoma" pitchFamily="34" charset="0"/>
              </a:rPr>
              <a:t>работники</a:t>
            </a: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, занятые на объекте надзора,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200" b="1">
                <a:solidFill>
                  <a:srgbClr val="800000"/>
                </a:solidFill>
                <a:latin typeface="Tahoma" pitchFamily="34" charset="0"/>
              </a:rPr>
              <a:t>потребители</a:t>
            </a: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, в том числе: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         </a:t>
            </a: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потребители услуг (работ), выполняемых на объекте надзора,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              потребители пищевой или непищевой продукции, производимой на объекте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              надзора,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200" b="1">
                <a:solidFill>
                  <a:srgbClr val="800000"/>
                </a:solidFill>
                <a:latin typeface="Tahoma" pitchFamily="34" charset="0"/>
              </a:rPr>
              <a:t>жители населенных пунктов, находящиеся в зоне воздействия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accent2"/>
                </a:solidFill>
                <a:latin typeface="Tahoma" pitchFamily="34" charset="0"/>
              </a:rPr>
              <a:t>         </a:t>
            </a: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загрязнения атмосферного воздуха,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              загрязнения водных объектов,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accent2"/>
                </a:solidFill>
                <a:latin typeface="Tahoma" pitchFamily="34" charset="0"/>
              </a:rPr>
              <a:t>              загрязнения почв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051050" y="333375"/>
            <a:ext cx="64865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bg1"/>
                </a:solidFill>
                <a:latin typeface="Tahoma" pitchFamily="34" charset="0"/>
              </a:rPr>
              <a:t>Численность населения под воздействием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1612</Words>
  <Application>Microsoft Office PowerPoint</Application>
  <PresentationFormat>Экран (4:3)</PresentationFormat>
  <Paragraphs>237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Риск причинения вреда (R) оценивается с учетом: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Роспотребнадзор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Лебедева</dc:creator>
  <cp:lastModifiedBy>dm</cp:lastModifiedBy>
  <cp:revision>96</cp:revision>
  <dcterms:created xsi:type="dcterms:W3CDTF">2015-10-20T07:15:55Z</dcterms:created>
  <dcterms:modified xsi:type="dcterms:W3CDTF">2018-10-24T17:08:58Z</dcterms:modified>
</cp:coreProperties>
</file>