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51" r:id="rId2"/>
    <p:sldId id="355" r:id="rId3"/>
    <p:sldId id="358" r:id="rId4"/>
    <p:sldId id="357" r:id="rId5"/>
    <p:sldId id="359" r:id="rId6"/>
    <p:sldId id="360" r:id="rId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0606"/>
    <a:srgbClr val="ECD1D0"/>
    <a:srgbClr val="FF7C80"/>
    <a:srgbClr val="E4B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8135"/>
          </a:xfrm>
          <a:prstGeom prst="rect">
            <a:avLst/>
          </a:prstGeom>
        </p:spPr>
        <p:txBody>
          <a:bodyPr vert="horz" lIns="90979" tIns="45491" rIns="90979" bIns="4549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498135"/>
          </a:xfrm>
          <a:prstGeom prst="rect">
            <a:avLst/>
          </a:prstGeom>
        </p:spPr>
        <p:txBody>
          <a:bodyPr vert="horz" lIns="90979" tIns="45491" rIns="90979" bIns="45491" rtlCol="0"/>
          <a:lstStyle>
            <a:lvl1pPr algn="r">
              <a:defRPr sz="1200"/>
            </a:lvl1pPr>
          </a:lstStyle>
          <a:p>
            <a:fld id="{1D9085A1-2110-42A1-A4A3-95CFD3D5465C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79" tIns="45491" rIns="90979" bIns="4549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0979" tIns="45491" rIns="90979" bIns="4549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0979" tIns="45491" rIns="90979" bIns="4549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8134"/>
          </a:xfrm>
          <a:prstGeom prst="rect">
            <a:avLst/>
          </a:prstGeom>
        </p:spPr>
        <p:txBody>
          <a:bodyPr vert="horz" lIns="90979" tIns="45491" rIns="90979" bIns="45491" rtlCol="0" anchor="b"/>
          <a:lstStyle>
            <a:lvl1pPr algn="r">
              <a:defRPr sz="1200"/>
            </a:lvl1pPr>
          </a:lstStyle>
          <a:p>
            <a:fld id="{17C1EB5A-42C4-4124-AF99-9F9985ED9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4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2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5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82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85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92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9C1-0509-455D-8B59-DBBA81E1359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B44E-918E-4D3B-B3E0-DCD018F93A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23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9C1-0509-455D-8B59-DBBA81E1359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B44E-918E-4D3B-B3E0-DCD018F93A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74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9C1-0509-455D-8B59-DBBA81E1359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B44E-918E-4D3B-B3E0-DCD018F93A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22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9C1-0509-455D-8B59-DBBA81E1359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B44E-918E-4D3B-B3E0-DCD018F93A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51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9C1-0509-455D-8B59-DBBA81E1359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B44E-918E-4D3B-B3E0-DCD018F93A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90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9C1-0509-455D-8B59-DBBA81E1359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B44E-918E-4D3B-B3E0-DCD018F93A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98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9C1-0509-455D-8B59-DBBA81E1359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B44E-918E-4D3B-B3E0-DCD018F93A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5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9C1-0509-455D-8B59-DBBA81E1359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B44E-918E-4D3B-B3E0-DCD018F93A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35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9C1-0509-455D-8B59-DBBA81E1359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B44E-918E-4D3B-B3E0-DCD018F93A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9C1-0509-455D-8B59-DBBA81E1359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B44E-918E-4D3B-B3E0-DCD018F93A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68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29C1-0509-455D-8B59-DBBA81E1359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B44E-918E-4D3B-B3E0-DCD018F93A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9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D29C1-0509-455D-8B59-DBBA81E1359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DB44E-918E-4D3B-B3E0-DCD018F93A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99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4" Type="http://schemas.openxmlformats.org/officeDocument/2006/relationships/image" Target="../media/image4.png"/><Relationship Id="rId9" Type="http://schemas.openxmlformats.org/officeDocument/2006/relationships/image" Target="../media/image17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9923" y="5372918"/>
            <a:ext cx="9434469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Докладчик: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Шатрова Елизавета Игоревна, 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T Serif" charset="0"/>
                <a:ea typeface="PT Serif" charset="0"/>
                <a:cs typeface="PT Serif" charset="0"/>
              </a:rPr>
              <a:t>ачальник отдела координации программ развития МСП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PT Serif" charset="0"/>
              <a:ea typeface="PT Serif" charset="0"/>
              <a:cs typeface="PT Serif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9923" y="4609106"/>
            <a:ext cx="11068052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24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Меры поддержки </a:t>
            </a:r>
            <a:r>
              <a:rPr lang="ru-RU" sz="2400" b="1" dirty="0" smtClean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по развитию </a:t>
            </a:r>
            <a:r>
              <a:rPr lang="ru-RU" sz="24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франчайзинга в Пермском крае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51008" y="5372918"/>
            <a:ext cx="1170432" cy="396000"/>
          </a:xfrm>
          <a:prstGeom prst="rect">
            <a:avLst/>
          </a:prstGeom>
          <a:noFill/>
          <a:ln>
            <a:noFill/>
          </a:ln>
        </p:spPr>
        <p:txBody>
          <a:bodyPr wrap="square" rIns="72000" rtlCol="0" anchor="ctr">
            <a:noAutofit/>
          </a:bodyPr>
          <a:lstStyle/>
          <a:p>
            <a:pPr algn="r"/>
            <a:r>
              <a:rPr lang="ru-RU" dirty="0" smtClean="0">
                <a:latin typeface="PT Serif" charset="0"/>
                <a:ea typeface="PT Serif" charset="0"/>
                <a:cs typeface="PT Serif" charset="0"/>
              </a:rPr>
              <a:t>2018</a:t>
            </a:r>
            <a:endParaRPr lang="en-US" dirty="0">
              <a:latin typeface="PT Serif" charset="0"/>
              <a:ea typeface="PT Serif" charset="0"/>
              <a:cs typeface="PT Serif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249" y="232071"/>
            <a:ext cx="465280" cy="87240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00889" y="5171486"/>
            <a:ext cx="1092055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956" y="463464"/>
            <a:ext cx="3744303" cy="64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14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84" y="0"/>
            <a:ext cx="258573" cy="484824"/>
          </a:xfrm>
          <a:prstGeom prst="rect">
            <a:avLst/>
          </a:prstGeom>
        </p:spPr>
      </p:pic>
      <p:pic>
        <p:nvPicPr>
          <p:cNvPr id="9" name="Picture 16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0539" y="96405"/>
            <a:ext cx="1910375" cy="3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Прямоугольник 53"/>
          <p:cNvSpPr/>
          <p:nvPr/>
        </p:nvSpPr>
        <p:spPr>
          <a:xfrm>
            <a:off x="1589936" y="238178"/>
            <a:ext cx="101259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  <a:spcBef>
                <a:spcPct val="0"/>
              </a:spcBef>
            </a:pPr>
            <a:r>
              <a:rPr lang="ru-RU" sz="2400" b="1" dirty="0" smtClean="0">
                <a:latin typeface="PT Serif" pitchFamily="18" charset="-52"/>
                <a:ea typeface="PT Serif" pitchFamily="18" charset="-52"/>
                <a:cs typeface="PT Serif" pitchFamily="18" charset="-52"/>
              </a:rPr>
              <a:t>Субсидирование затрат </a:t>
            </a:r>
            <a:br>
              <a:rPr lang="ru-RU" sz="2400" b="1" dirty="0" smtClean="0">
                <a:latin typeface="PT Serif" pitchFamily="18" charset="-52"/>
                <a:ea typeface="PT Serif" pitchFamily="18" charset="-52"/>
                <a:cs typeface="PT Serif" pitchFamily="18" charset="-52"/>
              </a:rPr>
            </a:br>
            <a:r>
              <a:rPr lang="ru-RU" sz="2400" b="1" dirty="0" smtClean="0">
                <a:latin typeface="PT Serif" pitchFamily="18" charset="-52"/>
                <a:ea typeface="PT Serif" pitchFamily="18" charset="-52"/>
                <a:cs typeface="PT Serif" pitchFamily="18" charset="-52"/>
              </a:rPr>
              <a:t>начинающих субъектов МСП</a:t>
            </a:r>
            <a:endParaRPr lang="ru-RU" sz="2400" b="1" dirty="0">
              <a:latin typeface="PT Serif" pitchFamily="18" charset="-52"/>
              <a:ea typeface="PT Serif" pitchFamily="18" charset="-52"/>
              <a:cs typeface="PT Serif" pitchFamily="18" charset="-52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302584" y="4776048"/>
            <a:ext cx="5251344" cy="913573"/>
            <a:chOff x="3190861" y="1327310"/>
            <a:chExt cx="5251344" cy="913573"/>
          </a:xfrm>
          <a:solidFill>
            <a:schemeClr val="accent5">
              <a:lumMod val="20000"/>
              <a:lumOff val="80000"/>
            </a:schemeClr>
          </a:solidFill>
        </p:grpSpPr>
        <p:grpSp>
          <p:nvGrpSpPr>
            <p:cNvPr id="10" name="Группа 9"/>
            <p:cNvGrpSpPr/>
            <p:nvPr/>
          </p:nvGrpSpPr>
          <p:grpSpPr>
            <a:xfrm>
              <a:off x="3767060" y="1337852"/>
              <a:ext cx="4086760" cy="903031"/>
              <a:chOff x="3879794" y="1726159"/>
              <a:chExt cx="4086760" cy="903031"/>
            </a:xfrm>
            <a:grpFill/>
          </p:grpSpPr>
          <p:sp>
            <p:nvSpPr>
              <p:cNvPr id="3" name="Прямоугольник 2"/>
              <p:cNvSpPr/>
              <p:nvPr/>
            </p:nvSpPr>
            <p:spPr>
              <a:xfrm>
                <a:off x="3879794" y="2050504"/>
                <a:ext cx="4086760" cy="578686"/>
              </a:xfrm>
              <a:prstGeom prst="rect">
                <a:avLst/>
              </a:prstGeom>
              <a:grpFill/>
              <a:ln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  <a:latin typeface="PT Serif" panose="020A0603040505020204"/>
                  </a:rPr>
                  <a:t>2 краевых конкурсных отбора проектов</a:t>
                </a:r>
                <a:endParaRPr lang="ru-RU" b="1" dirty="0">
                  <a:solidFill>
                    <a:schemeClr val="tx1"/>
                  </a:solidFill>
                  <a:latin typeface="PT Serif" panose="020A0603040505020204"/>
                </a:endParaRPr>
              </a:p>
            </p:txBody>
          </p:sp>
          <p:cxnSp>
            <p:nvCxnSpPr>
              <p:cNvPr id="5" name="Прямая соединительная линия 4"/>
              <p:cNvCxnSpPr/>
              <p:nvPr/>
            </p:nvCxnSpPr>
            <p:spPr>
              <a:xfrm flipV="1">
                <a:off x="6939082" y="1726159"/>
                <a:ext cx="187890" cy="313803"/>
              </a:xfrm>
              <a:prstGeom prst="line">
                <a:avLst/>
              </a:prstGeom>
              <a:grpFill/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flipH="1" flipV="1">
                <a:off x="4756615" y="1764870"/>
                <a:ext cx="266320" cy="275092"/>
              </a:xfrm>
              <a:prstGeom prst="line">
                <a:avLst/>
              </a:prstGeom>
              <a:grpFill/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6989186" y="1327310"/>
              <a:ext cx="1453019" cy="12526"/>
            </a:xfrm>
            <a:prstGeom prst="line">
              <a:avLst/>
            </a:prstGeom>
            <a:grpFill/>
            <a:ln w="190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3190861" y="1378068"/>
              <a:ext cx="1453019" cy="12526"/>
            </a:xfrm>
            <a:prstGeom prst="line">
              <a:avLst/>
            </a:prstGeom>
            <a:grpFill/>
            <a:ln w="190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21"/>
          <p:cNvSpPr txBox="1">
            <a:spLocks noChangeArrowheads="1"/>
          </p:cNvSpPr>
          <p:nvPr/>
        </p:nvSpPr>
        <p:spPr bwMode="auto">
          <a:xfrm>
            <a:off x="3699025" y="1245391"/>
            <a:ext cx="7571126" cy="4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fontAlgn="auto" hangingPunct="1">
              <a:lnSpc>
                <a:spcPts val="14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700" b="1" dirty="0">
                <a:latin typeface="PT Serif"/>
              </a:rPr>
              <a:t>в</a:t>
            </a:r>
            <a:r>
              <a:rPr lang="ru-RU" altLang="ru-RU" sz="1700" b="1" dirty="0" smtClean="0">
                <a:latin typeface="PT Serif"/>
              </a:rPr>
              <a:t>озмещение части затрат при передаче </a:t>
            </a:r>
            <a:r>
              <a:rPr lang="ru-RU" altLang="ru-RU" sz="1700" b="1" dirty="0">
                <a:latin typeface="PT Serif"/>
              </a:rPr>
              <a:t>прав на </a:t>
            </a:r>
            <a:r>
              <a:rPr lang="ru-RU" altLang="ru-RU" sz="1700" b="1" dirty="0" smtClean="0">
                <a:latin typeface="PT Serif"/>
              </a:rPr>
              <a:t>франшизу (</a:t>
            </a:r>
            <a:r>
              <a:rPr lang="ru-RU" altLang="ru-RU" sz="1700" b="1" dirty="0">
                <a:latin typeface="PT Serif"/>
              </a:rPr>
              <a:t>паушальный взнос)</a:t>
            </a:r>
          </a:p>
        </p:txBody>
      </p:sp>
      <p:sp>
        <p:nvSpPr>
          <p:cNvPr id="12" name="Овал 11"/>
          <p:cNvSpPr/>
          <p:nvPr/>
        </p:nvSpPr>
        <p:spPr>
          <a:xfrm>
            <a:off x="8435451" y="4699485"/>
            <a:ext cx="137538" cy="13753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233815" y="4774064"/>
            <a:ext cx="137538" cy="13753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21"/>
          <p:cNvSpPr txBox="1">
            <a:spLocks noChangeArrowheads="1"/>
          </p:cNvSpPr>
          <p:nvPr/>
        </p:nvSpPr>
        <p:spPr bwMode="auto">
          <a:xfrm>
            <a:off x="8695625" y="3054640"/>
            <a:ext cx="2971834" cy="651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lnSpc>
                <a:spcPts val="14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700" b="1" dirty="0" smtClean="0">
                <a:latin typeface="PT Serif"/>
              </a:rPr>
              <a:t>не </a:t>
            </a:r>
            <a:r>
              <a:rPr lang="ru-RU" altLang="ru-RU" sz="1700" b="1" dirty="0">
                <a:latin typeface="PT Serif"/>
              </a:rPr>
              <a:t>более </a:t>
            </a:r>
            <a:r>
              <a:rPr lang="ru-RU" altLang="ru-RU" sz="1700" b="1" dirty="0">
                <a:solidFill>
                  <a:srgbClr val="FF0000"/>
                </a:solidFill>
                <a:latin typeface="PT Serif"/>
              </a:rPr>
              <a:t>85%</a:t>
            </a:r>
            <a:r>
              <a:rPr lang="ru-RU" altLang="ru-RU" sz="1700" b="1" dirty="0">
                <a:latin typeface="PT Serif"/>
              </a:rPr>
              <a:t> фактически произведенных </a:t>
            </a:r>
            <a:r>
              <a:rPr lang="ru-RU" altLang="ru-RU" sz="1700" b="1" dirty="0" smtClean="0">
                <a:latin typeface="PT Serif"/>
              </a:rPr>
              <a:t>затрат и не более </a:t>
            </a:r>
            <a:r>
              <a:rPr lang="ru-RU" altLang="ru-RU" sz="1700" b="1" dirty="0" smtClean="0">
                <a:solidFill>
                  <a:srgbClr val="FF0000"/>
                </a:solidFill>
                <a:latin typeface="PT Serif"/>
              </a:rPr>
              <a:t>500 тыс. руб</a:t>
            </a:r>
            <a:r>
              <a:rPr lang="ru-RU" altLang="ru-RU" sz="1700" b="1" dirty="0" smtClean="0">
                <a:latin typeface="PT Serif"/>
              </a:rPr>
              <a:t>.  </a:t>
            </a:r>
            <a:r>
              <a:rPr lang="ru-RU" altLang="ru-RU" sz="1700" b="1" dirty="0" smtClean="0">
                <a:solidFill>
                  <a:srgbClr val="FF0000"/>
                </a:solidFill>
                <a:latin typeface="PT Serif"/>
              </a:rPr>
              <a:t> </a:t>
            </a:r>
            <a:endParaRPr lang="ru-RU" altLang="ru-RU" sz="1700" b="1" dirty="0">
              <a:latin typeface="PT Serif"/>
            </a:endParaRPr>
          </a:p>
        </p:txBody>
      </p:sp>
      <p:sp>
        <p:nvSpPr>
          <p:cNvPr id="78" name="Прямоугольник 25"/>
          <p:cNvSpPr>
            <a:spLocks noChangeArrowheads="1"/>
          </p:cNvSpPr>
          <p:nvPr/>
        </p:nvSpPr>
        <p:spPr bwMode="auto">
          <a:xfrm>
            <a:off x="9065489" y="5555085"/>
            <a:ext cx="29475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PT Serif"/>
                <a:ea typeface="Tahoma" panose="020B0604030504040204" pitchFamily="34" charset="0"/>
              </a:rPr>
              <a:t>87,9</a:t>
            </a:r>
            <a:r>
              <a:rPr lang="ru-RU" sz="2000" b="1" dirty="0" smtClean="0">
                <a:solidFill>
                  <a:srgbClr val="FF0000"/>
                </a:solidFill>
                <a:latin typeface="PT Serif"/>
                <a:ea typeface="Tahoma" panose="020B0604030504040204" pitchFamily="34" charset="0"/>
              </a:rPr>
              <a:t> млн. руб. </a:t>
            </a:r>
            <a:endParaRPr lang="en-US" sz="2000" b="1" dirty="0">
              <a:solidFill>
                <a:srgbClr val="FF0000"/>
              </a:solidFill>
              <a:latin typeface="PT Sans"/>
              <a:ea typeface="Tahoma" panose="020B0604030504040204" pitchFamily="34" charset="0"/>
            </a:endParaRPr>
          </a:p>
        </p:txBody>
      </p:sp>
      <p:sp>
        <p:nvSpPr>
          <p:cNvPr id="79" name="Прямоугольник 25"/>
          <p:cNvSpPr>
            <a:spLocks noChangeArrowheads="1"/>
          </p:cNvSpPr>
          <p:nvPr/>
        </p:nvSpPr>
        <p:spPr bwMode="auto">
          <a:xfrm>
            <a:off x="8749702" y="5877006"/>
            <a:ext cx="337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200"/>
              </a:lnSpc>
              <a:spcBef>
                <a:spcPct val="0"/>
              </a:spcBef>
              <a:buNone/>
            </a:pPr>
            <a:r>
              <a:rPr lang="ru-RU" sz="1400" b="1" dirty="0" smtClean="0">
                <a:latin typeface="PT Serif"/>
                <a:ea typeface="Tahoma" panose="020B0604030504040204" pitchFamily="34" charset="0"/>
              </a:rPr>
              <a:t>объем </a:t>
            </a:r>
            <a:r>
              <a:rPr lang="ru-RU" sz="1400" b="1" dirty="0">
                <a:latin typeface="PT Serif"/>
                <a:ea typeface="Tahoma" panose="020B0604030504040204" pitchFamily="34" charset="0"/>
              </a:rPr>
              <a:t>бюджетных ассигнований, </a:t>
            </a:r>
            <a:r>
              <a:rPr lang="ru-RU" sz="1400" b="1" dirty="0" smtClean="0">
                <a:latin typeface="PT Serif"/>
                <a:ea typeface="Tahoma" panose="020B0604030504040204" pitchFamily="34" charset="0"/>
              </a:rPr>
              <a:t>предусмотренных в 2019 году</a:t>
            </a:r>
            <a:endParaRPr lang="ru-RU" sz="1400" b="1" dirty="0">
              <a:latin typeface="PT Serif"/>
              <a:ea typeface="Tahoma" panose="020B0604030504040204" pitchFamily="34" charset="0"/>
            </a:endParaRPr>
          </a:p>
        </p:txBody>
      </p:sp>
      <p:sp>
        <p:nvSpPr>
          <p:cNvPr id="32" name="Прямоугольник 25"/>
          <p:cNvSpPr>
            <a:spLocks noChangeArrowheads="1"/>
          </p:cNvSpPr>
          <p:nvPr/>
        </p:nvSpPr>
        <p:spPr bwMode="auto">
          <a:xfrm>
            <a:off x="643812" y="5555085"/>
            <a:ext cx="29475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PT Serif"/>
                <a:ea typeface="Tahoma" panose="020B0604030504040204" pitchFamily="34" charset="0"/>
              </a:rPr>
              <a:t>7,8 млн. руб. </a:t>
            </a:r>
            <a:endParaRPr lang="en-US" sz="2000" b="1" dirty="0">
              <a:solidFill>
                <a:srgbClr val="FF0000"/>
              </a:solidFill>
              <a:latin typeface="PT Sans"/>
              <a:ea typeface="Tahoma" panose="020B0604030504040204" pitchFamily="34" charset="0"/>
            </a:endParaRPr>
          </a:p>
        </p:txBody>
      </p:sp>
      <p:sp>
        <p:nvSpPr>
          <p:cNvPr id="33" name="Прямоугольник 25"/>
          <p:cNvSpPr>
            <a:spLocks noChangeArrowheads="1"/>
          </p:cNvSpPr>
          <p:nvPr/>
        </p:nvSpPr>
        <p:spPr bwMode="auto">
          <a:xfrm>
            <a:off x="328025" y="5877006"/>
            <a:ext cx="337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200"/>
              </a:lnSpc>
              <a:spcBef>
                <a:spcPct val="0"/>
              </a:spcBef>
              <a:buNone/>
            </a:pPr>
            <a:r>
              <a:rPr lang="ru-RU" sz="1400" b="1" dirty="0" smtClean="0">
                <a:latin typeface="PT Serif"/>
                <a:ea typeface="Tahoma" panose="020B0604030504040204" pitchFamily="34" charset="0"/>
              </a:rPr>
              <a:t>объем </a:t>
            </a:r>
            <a:r>
              <a:rPr lang="ru-RU" sz="1400" b="1" dirty="0">
                <a:latin typeface="PT Serif"/>
                <a:ea typeface="Tahoma" panose="020B0604030504040204" pitchFamily="34" charset="0"/>
              </a:rPr>
              <a:t>бюджетных ассигнований, </a:t>
            </a:r>
            <a:r>
              <a:rPr lang="ru-RU" sz="1400" b="1" dirty="0" smtClean="0">
                <a:latin typeface="PT Serif"/>
                <a:ea typeface="Tahoma" panose="020B0604030504040204" pitchFamily="34" charset="0"/>
              </a:rPr>
              <a:t>предусмотренных в 2019 году</a:t>
            </a:r>
            <a:endParaRPr lang="ru-RU" sz="1400" b="1" dirty="0">
              <a:latin typeface="PT Serif"/>
              <a:ea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61630" y="4268141"/>
            <a:ext cx="34658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PT Serif" panose="020A0603040505020204"/>
              </a:rPr>
              <a:t>П</a:t>
            </a:r>
            <a:r>
              <a:rPr lang="ru-RU" sz="1400" b="1" dirty="0" smtClean="0">
                <a:latin typeface="PT Serif" panose="020A0603040505020204"/>
              </a:rPr>
              <a:t>рограмма по возмещению затрат СМСП, связанных с ведением предпринимательской деятельности</a:t>
            </a:r>
          </a:p>
          <a:p>
            <a:pPr algn="ctr"/>
            <a:r>
              <a:rPr lang="ru-RU" sz="1400" b="1" dirty="0" smtClean="0">
                <a:latin typeface="PT Serif" panose="020A0603040505020204"/>
              </a:rPr>
              <a:t>(Постановление 1100-п)</a:t>
            </a:r>
            <a:endParaRPr lang="ru-RU" sz="1400" b="1" dirty="0">
              <a:latin typeface="PT Serif" panose="020A0603040505020204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-44082" y="4309536"/>
            <a:ext cx="34658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PT Serif" panose="020A0603040505020204"/>
              </a:rPr>
              <a:t>П</a:t>
            </a:r>
            <a:r>
              <a:rPr lang="ru-RU" sz="1400" b="1" dirty="0" smtClean="0">
                <a:latin typeface="PT Serif" panose="020A0603040505020204"/>
              </a:rPr>
              <a:t>рограмма поддержки </a:t>
            </a:r>
            <a:r>
              <a:rPr lang="ru-RU" sz="1400" b="1" dirty="0" err="1" smtClean="0">
                <a:latin typeface="PT Serif" panose="020A0603040505020204"/>
              </a:rPr>
              <a:t>монопрофильных</a:t>
            </a:r>
            <a:r>
              <a:rPr lang="ru-RU" sz="1400" b="1" dirty="0" smtClean="0">
                <a:latin typeface="PT Serif" panose="020A0603040505020204"/>
              </a:rPr>
              <a:t> </a:t>
            </a:r>
          </a:p>
          <a:p>
            <a:pPr algn="ctr"/>
            <a:r>
              <a:rPr lang="ru-RU" sz="1400" b="1" dirty="0" smtClean="0">
                <a:latin typeface="PT Serif" panose="020A0603040505020204"/>
              </a:rPr>
              <a:t>муниципальных образований</a:t>
            </a:r>
          </a:p>
          <a:p>
            <a:pPr algn="ctr"/>
            <a:r>
              <a:rPr lang="ru-RU" sz="1400" b="1" dirty="0" smtClean="0">
                <a:latin typeface="PT Serif" panose="020A0603040505020204"/>
              </a:rPr>
              <a:t>(Постановление 734-п)</a:t>
            </a:r>
            <a:endParaRPr lang="ru-RU" sz="1400" b="1" dirty="0">
              <a:latin typeface="PT Serif" panose="020A0603040505020204"/>
            </a:endParaRPr>
          </a:p>
        </p:txBody>
      </p:sp>
      <p:sp>
        <p:nvSpPr>
          <p:cNvPr id="35" name="Прямоугольник 25"/>
          <p:cNvSpPr>
            <a:spLocks noChangeArrowheads="1"/>
          </p:cNvSpPr>
          <p:nvPr/>
        </p:nvSpPr>
        <p:spPr bwMode="auto">
          <a:xfrm>
            <a:off x="901739" y="1183962"/>
            <a:ext cx="29475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PT Serif"/>
                <a:ea typeface="Tahoma" panose="020B0604030504040204" pitchFamily="34" charset="0"/>
              </a:rPr>
              <a:t>Целевое назначение:</a:t>
            </a:r>
            <a:endParaRPr lang="en-US" sz="2000" b="1" dirty="0">
              <a:solidFill>
                <a:srgbClr val="FF0000"/>
              </a:solidFill>
              <a:latin typeface="PT Sans"/>
              <a:ea typeface="Tahoma" panose="020B0604030504040204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26056" y="2065372"/>
            <a:ext cx="353736" cy="353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23254" y="2503949"/>
            <a:ext cx="1400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 smtClean="0">
                <a:solidFill>
                  <a:srgbClr val="FF0000"/>
                </a:solidFill>
                <a:latin typeface="PT Serif"/>
              </a:rPr>
              <a:t>Категория:</a:t>
            </a:r>
            <a:endParaRPr lang="ru-RU" dirty="0"/>
          </a:p>
        </p:txBody>
      </p:sp>
      <p:pic>
        <p:nvPicPr>
          <p:cNvPr id="40" name="Picture 2" descr="https://image.flaticon.com/icons/png/512/226/226036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83268" y="2028510"/>
            <a:ext cx="544175" cy="54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372642" y="2554811"/>
            <a:ext cx="1565429" cy="2962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400"/>
              </a:lnSpc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FF0000"/>
                </a:solidFill>
                <a:latin typeface="PT Serif"/>
              </a:rPr>
              <a:t>Требования:</a:t>
            </a:r>
            <a:endParaRPr lang="ru-RU" altLang="ru-RU" b="1" dirty="0">
              <a:solidFill>
                <a:srgbClr val="FF0000"/>
              </a:solidFill>
              <a:latin typeface="PT Serif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47283" y="3031556"/>
            <a:ext cx="4732537" cy="1349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altLang="ru-RU" sz="1700" b="1" dirty="0" smtClean="0">
                <a:latin typeface="PT Serif"/>
              </a:rPr>
              <a:t>договор </a:t>
            </a:r>
            <a:r>
              <a:rPr lang="ru-RU" altLang="ru-RU" sz="1700" b="1" dirty="0">
                <a:solidFill>
                  <a:srgbClr val="FF0000"/>
                </a:solidFill>
                <a:latin typeface="PT Serif"/>
              </a:rPr>
              <a:t>коммерческой концессии</a:t>
            </a:r>
            <a:r>
              <a:rPr lang="ru-RU" altLang="ru-RU" sz="1700" b="1" dirty="0">
                <a:latin typeface="PT Serif"/>
              </a:rPr>
              <a:t> зарегистрирован в </a:t>
            </a:r>
            <a:r>
              <a:rPr lang="ru-RU" altLang="ru-RU" sz="1700" b="1" dirty="0" smtClean="0">
                <a:latin typeface="PT Serif"/>
              </a:rPr>
              <a:t>установленном порядке;</a:t>
            </a:r>
          </a:p>
          <a:p>
            <a:pPr algn="ctr">
              <a:lnSpc>
                <a:spcPts val="1400"/>
              </a:lnSpc>
            </a:pPr>
            <a:endParaRPr lang="ru-RU" altLang="ru-RU" sz="1700" b="1" dirty="0" smtClean="0">
              <a:latin typeface="PT Serif"/>
            </a:endParaRPr>
          </a:p>
          <a:p>
            <a:pPr algn="ctr">
              <a:lnSpc>
                <a:spcPts val="1400"/>
              </a:lnSpc>
            </a:pPr>
            <a:r>
              <a:rPr lang="ru-RU" sz="1700" b="1" dirty="0" smtClean="0">
                <a:latin typeface="PT Serif"/>
              </a:rPr>
              <a:t>копия документа о прохождении курса обучения </a:t>
            </a:r>
            <a:r>
              <a:rPr lang="ru-RU" sz="1700" b="1" dirty="0" smtClean="0">
                <a:solidFill>
                  <a:srgbClr val="B20606"/>
                </a:solidFill>
                <a:latin typeface="PT Serif"/>
              </a:rPr>
              <a:t>основам предпринимательской деятельности</a:t>
            </a:r>
            <a:r>
              <a:rPr lang="ru-RU" sz="1700" b="1" dirty="0">
                <a:latin typeface="PT Serif"/>
              </a:rPr>
              <a:t>.</a:t>
            </a:r>
            <a:endParaRPr lang="ru-RU" sz="1700" b="1" dirty="0"/>
          </a:p>
        </p:txBody>
      </p:sp>
      <p:pic>
        <p:nvPicPr>
          <p:cNvPr id="1026" name="Picture 2" descr="https://image.freepik.com/free-icon/no-translate-detected_318-59012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8558" y="1854260"/>
            <a:ext cx="693852" cy="69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Прямоугольник 41"/>
          <p:cNvSpPr/>
          <p:nvPr/>
        </p:nvSpPr>
        <p:spPr>
          <a:xfrm>
            <a:off x="9779034" y="2422982"/>
            <a:ext cx="1022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 smtClean="0">
                <a:solidFill>
                  <a:srgbClr val="FF0000"/>
                </a:solidFill>
                <a:latin typeface="PT Serif"/>
              </a:rPr>
              <a:t>Размер: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185584" y="3055843"/>
            <a:ext cx="3746511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altLang="ru-RU" sz="1700" b="1" dirty="0" smtClean="0">
                <a:latin typeface="PT Serif"/>
              </a:rPr>
              <a:t>начинающий предприниматель (зарегистрирован </a:t>
            </a:r>
            <a:r>
              <a:rPr lang="ru-RU" altLang="ru-RU" sz="1700" b="1" dirty="0" smtClean="0">
                <a:solidFill>
                  <a:srgbClr val="FF0000"/>
                </a:solidFill>
                <a:latin typeface="PT Serif"/>
              </a:rPr>
              <a:t>менее 1 года</a:t>
            </a:r>
            <a:r>
              <a:rPr lang="ru-RU" altLang="ru-RU" sz="1700" b="1" dirty="0" smtClean="0">
                <a:latin typeface="PT Serif"/>
              </a:rPr>
              <a:t>). </a:t>
            </a:r>
            <a:endParaRPr lang="ru-RU" sz="1700" b="1" dirty="0"/>
          </a:p>
        </p:txBody>
      </p:sp>
    </p:spTree>
    <p:extLst>
      <p:ext uri="{BB962C8B-B14F-4D97-AF65-F5344CB8AC3E}">
        <p14:creationId xmlns:p14="http://schemas.microsoft.com/office/powerpoint/2010/main" val="383016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84" y="0"/>
            <a:ext cx="258573" cy="484824"/>
          </a:xfrm>
          <a:prstGeom prst="rect">
            <a:avLst/>
          </a:prstGeom>
        </p:spPr>
      </p:pic>
      <p:pic>
        <p:nvPicPr>
          <p:cNvPr id="9" name="Picture 16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0539" y="96405"/>
            <a:ext cx="1910375" cy="3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1306580" y="336100"/>
            <a:ext cx="11474132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  <a:spcBef>
                <a:spcPct val="0"/>
              </a:spcBef>
            </a:pPr>
            <a:r>
              <a:rPr lang="ru-RU" sz="2400" b="1" dirty="0">
                <a:latin typeface="PT Serif" pitchFamily="18" charset="-52"/>
                <a:ea typeface="PT Serif" pitchFamily="18" charset="-52"/>
                <a:cs typeface="PT Serif" pitchFamily="18" charset="-52"/>
              </a:rPr>
              <a:t>Процедура проведения Конкурса </a:t>
            </a:r>
            <a:endParaRPr lang="ru-RU" sz="2400" b="1" dirty="0" smtClean="0">
              <a:latin typeface="PT Serif" pitchFamily="18" charset="-52"/>
              <a:ea typeface="PT Serif" pitchFamily="18" charset="-52"/>
              <a:cs typeface="PT Serif" pitchFamily="18" charset="-52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</a:pPr>
            <a:r>
              <a:rPr lang="ru-RU" sz="2400" b="1" dirty="0" smtClean="0">
                <a:latin typeface="PT Serif" pitchFamily="18" charset="-52"/>
                <a:ea typeface="PT Serif" pitchFamily="18" charset="-52"/>
                <a:cs typeface="PT Serif" pitchFamily="18" charset="-52"/>
              </a:rPr>
              <a:t>по </a:t>
            </a:r>
            <a:r>
              <a:rPr lang="ru-RU" sz="2400" b="1" dirty="0">
                <a:latin typeface="PT Serif" pitchFamily="18" charset="-52"/>
                <a:ea typeface="PT Serif" pitchFamily="18" charset="-52"/>
                <a:cs typeface="PT Serif" pitchFamily="18" charset="-52"/>
              </a:rPr>
              <a:t>отбору бизнес-проектов </a:t>
            </a:r>
            <a:r>
              <a:rPr lang="ru-RU" sz="2400" b="1" dirty="0" smtClean="0">
                <a:latin typeface="PT Serif" pitchFamily="18" charset="-52"/>
                <a:ea typeface="PT Serif" pitchFamily="18" charset="-52"/>
                <a:cs typeface="PT Serif" pitchFamily="18" charset="-52"/>
              </a:rPr>
              <a:t>СМСП</a:t>
            </a:r>
            <a:endParaRPr lang="ru-RU" sz="2400" b="1" dirty="0">
              <a:latin typeface="PT Serif" pitchFamily="18" charset="-52"/>
              <a:ea typeface="PT Serif" pitchFamily="18" charset="-52"/>
              <a:cs typeface="PT Serif" pitchFamily="18" charset="-52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40714" y="1275493"/>
            <a:ext cx="11298255" cy="2360991"/>
            <a:chOff x="542788" y="673346"/>
            <a:chExt cx="11298255" cy="2360991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542788" y="1943947"/>
              <a:ext cx="11298255" cy="1090390"/>
              <a:chOff x="672061" y="2885858"/>
              <a:chExt cx="11298255" cy="1090390"/>
            </a:xfrm>
          </p:grpSpPr>
          <p:grpSp>
            <p:nvGrpSpPr>
              <p:cNvPr id="3" name="Группа 2"/>
              <p:cNvGrpSpPr/>
              <p:nvPr/>
            </p:nvGrpSpPr>
            <p:grpSpPr>
              <a:xfrm>
                <a:off x="672061" y="2891053"/>
                <a:ext cx="11298255" cy="1085195"/>
                <a:chOff x="603082" y="2227754"/>
                <a:chExt cx="11298255" cy="1085195"/>
              </a:xfrm>
            </p:grpSpPr>
            <p:grpSp>
              <p:nvGrpSpPr>
                <p:cNvPr id="29" name="Group 22"/>
                <p:cNvGrpSpPr/>
                <p:nvPr/>
              </p:nvGrpSpPr>
              <p:grpSpPr>
                <a:xfrm>
                  <a:off x="603082" y="2232949"/>
                  <a:ext cx="2880000" cy="1080000"/>
                  <a:chOff x="2381794" y="3049431"/>
                  <a:chExt cx="2880000" cy="1080000"/>
                </a:xfrm>
              </p:grpSpPr>
              <p:sp>
                <p:nvSpPr>
                  <p:cNvPr id="30" name="Rectangle 13"/>
                  <p:cNvSpPr/>
                  <p:nvPr/>
                </p:nvSpPr>
                <p:spPr>
                  <a:xfrm>
                    <a:off x="2381794" y="3049431"/>
                    <a:ext cx="2880000" cy="1080000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>
                    <a:solidFill>
                      <a:schemeClr val="bg1">
                        <a:lumMod val="85000"/>
                      </a:schemeClr>
                    </a:solidFill>
                  </a:ln>
                  <a:effectLst>
                    <a:outerShdw blurRad="203200" dist="76200" dir="5400000" algn="tl" rotWithShape="0">
                      <a:prstClr val="black">
                        <a:alpha val="5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3576960" y="3168737"/>
                    <a:ext cx="1541897" cy="83099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ru-RU" sz="2400" b="1" dirty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Рабочая </a:t>
                    </a:r>
                  </a:p>
                  <a:p>
                    <a:pPr algn="ctr"/>
                    <a:r>
                      <a:rPr lang="ru-RU" sz="2400" b="1" dirty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группа</a:t>
                    </a:r>
                    <a:endParaRPr lang="en-US" sz="2400" b="1" dirty="0">
                      <a:solidFill>
                        <a:srgbClr val="FF0000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</p:grpSp>
            <p:grpSp>
              <p:nvGrpSpPr>
                <p:cNvPr id="32" name="Group 33"/>
                <p:cNvGrpSpPr/>
                <p:nvPr/>
              </p:nvGrpSpPr>
              <p:grpSpPr>
                <a:xfrm>
                  <a:off x="4812210" y="2232949"/>
                  <a:ext cx="2880000" cy="1080000"/>
                  <a:chOff x="2381794" y="3049431"/>
                  <a:chExt cx="2880000" cy="1080000"/>
                </a:xfrm>
              </p:grpSpPr>
              <p:sp>
                <p:nvSpPr>
                  <p:cNvPr id="33" name="Rectangle 34"/>
                  <p:cNvSpPr/>
                  <p:nvPr/>
                </p:nvSpPr>
                <p:spPr>
                  <a:xfrm>
                    <a:off x="2381794" y="3049431"/>
                    <a:ext cx="2880000" cy="1080000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>
                    <a:solidFill>
                      <a:schemeClr val="bg1">
                        <a:lumMod val="85000"/>
                      </a:schemeClr>
                    </a:solidFill>
                  </a:ln>
                  <a:effectLst>
                    <a:outerShdw blurRad="203200" dist="76200" dir="5400000" algn="tl" rotWithShape="0">
                      <a:prstClr val="black">
                        <a:alpha val="5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3293418" y="3204821"/>
                    <a:ext cx="1954318" cy="83099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ru-RU" sz="2400" b="1" dirty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Экспертная</a:t>
                    </a:r>
                    <a:br>
                      <a:rPr lang="ru-RU" sz="2400" b="1" dirty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</a:br>
                    <a:r>
                      <a:rPr lang="ru-RU" sz="2400" b="1" dirty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группа</a:t>
                    </a:r>
                    <a:endParaRPr lang="en-US" sz="2400" b="1" dirty="0">
                      <a:solidFill>
                        <a:srgbClr val="FF0000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</p:grpSp>
            <p:grpSp>
              <p:nvGrpSpPr>
                <p:cNvPr id="35" name="Group 38"/>
                <p:cNvGrpSpPr/>
                <p:nvPr/>
              </p:nvGrpSpPr>
              <p:grpSpPr>
                <a:xfrm>
                  <a:off x="9021337" y="2227754"/>
                  <a:ext cx="2880000" cy="1080000"/>
                  <a:chOff x="2381794" y="3049431"/>
                  <a:chExt cx="2880000" cy="1080000"/>
                </a:xfrm>
              </p:grpSpPr>
              <p:sp>
                <p:nvSpPr>
                  <p:cNvPr id="36" name="Rectangle 39"/>
                  <p:cNvSpPr/>
                  <p:nvPr/>
                </p:nvSpPr>
                <p:spPr>
                  <a:xfrm>
                    <a:off x="2381794" y="3049431"/>
                    <a:ext cx="2880000" cy="1080000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>
                    <a:solidFill>
                      <a:schemeClr val="bg1">
                        <a:lumMod val="85000"/>
                      </a:schemeClr>
                    </a:solidFill>
                  </a:ln>
                  <a:effectLst>
                    <a:outerShdw blurRad="203200" dist="76200" dir="5400000" algn="tl" rotWithShape="0">
                      <a:prstClr val="black">
                        <a:alpha val="5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3348189" y="3188616"/>
                    <a:ext cx="1707006" cy="83099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ru-RU" sz="2400" b="1" dirty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Комиссия</a:t>
                    </a:r>
                    <a:br>
                      <a:rPr lang="ru-RU" sz="2400" b="1" dirty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</a:br>
                    <a:r>
                      <a:rPr lang="ru-RU" sz="2400" b="1" dirty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rPr>
                      <a:t>по отбору</a:t>
                    </a:r>
                    <a:endParaRPr lang="en-US" sz="2400" b="1" dirty="0">
                      <a:solidFill>
                        <a:srgbClr val="FF0000"/>
                      </a:solidFill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</p:grpSp>
            <p:cxnSp>
              <p:nvCxnSpPr>
                <p:cNvPr id="38" name="Straight Arrow Connector 44"/>
                <p:cNvCxnSpPr>
                  <a:stCxn id="30" idx="3"/>
                  <a:endCxn id="33" idx="1"/>
                </p:cNvCxnSpPr>
                <p:nvPr/>
              </p:nvCxnSpPr>
              <p:spPr>
                <a:xfrm>
                  <a:off x="3483082" y="2772949"/>
                  <a:ext cx="1329128" cy="0"/>
                </a:xfrm>
                <a:prstGeom prst="straightConnector1">
                  <a:avLst/>
                </a:prstGeom>
                <a:ln w="12700">
                  <a:solidFill>
                    <a:srgbClr val="19AC2B"/>
                  </a:solidFill>
                  <a:prstDash val="lgDash"/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45"/>
                <p:cNvCxnSpPr>
                  <a:stCxn id="33" idx="3"/>
                  <a:endCxn id="36" idx="1"/>
                </p:cNvCxnSpPr>
                <p:nvPr/>
              </p:nvCxnSpPr>
              <p:spPr>
                <a:xfrm flipV="1">
                  <a:off x="7692210" y="2767754"/>
                  <a:ext cx="1329127" cy="5195"/>
                </a:xfrm>
                <a:prstGeom prst="straightConnector1">
                  <a:avLst/>
                </a:prstGeom>
                <a:ln w="12700">
                  <a:solidFill>
                    <a:srgbClr val="19AC2B"/>
                  </a:solidFill>
                  <a:prstDash val="lgDash"/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Elbow Connector 56"/>
              <p:cNvCxnSpPr/>
              <p:nvPr/>
            </p:nvCxnSpPr>
            <p:spPr>
              <a:xfrm rot="16200000" flipH="1" flipV="1">
                <a:off x="4256172" y="783892"/>
                <a:ext cx="5195" cy="4209127"/>
              </a:xfrm>
              <a:prstGeom prst="bentConnector3">
                <a:avLst>
                  <a:gd name="adj1" fmla="val -10824947"/>
                </a:avLst>
              </a:prstGeom>
              <a:ln cap="rnd">
                <a:solidFill>
                  <a:srgbClr val="19AC2B"/>
                </a:solidFill>
                <a:prstDash val="lgDash"/>
                <a:round/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Прямоугольник 25"/>
            <p:cNvSpPr>
              <a:spLocks noChangeArrowheads="1"/>
            </p:cNvSpPr>
            <p:nvPr/>
          </p:nvSpPr>
          <p:spPr bwMode="auto">
            <a:xfrm>
              <a:off x="2508903" y="673347"/>
              <a:ext cx="29475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1" dirty="0">
                  <a:latin typeface="PT Serif"/>
                  <a:ea typeface="Tahoma" panose="020B0604030504040204" pitchFamily="34" charset="0"/>
                </a:rPr>
                <a:t>I </a:t>
              </a:r>
              <a:r>
                <a:rPr lang="ru-RU" sz="2000" b="1" dirty="0" smtClean="0">
                  <a:latin typeface="PT Serif"/>
                  <a:ea typeface="Tahoma" panose="020B0604030504040204" pitchFamily="34" charset="0"/>
                </a:rPr>
                <a:t>этап</a:t>
              </a:r>
              <a:endParaRPr lang="ru-RU" sz="2000" b="1" dirty="0">
                <a:latin typeface="PT Serif"/>
                <a:ea typeface="Tahoma" panose="020B0604030504040204" pitchFamily="34" charset="0"/>
              </a:endParaRPr>
            </a:p>
          </p:txBody>
        </p:sp>
        <p:sp>
          <p:nvSpPr>
            <p:cNvPr id="53" name="Прямоугольник 25"/>
            <p:cNvSpPr>
              <a:spLocks noChangeArrowheads="1"/>
            </p:cNvSpPr>
            <p:nvPr/>
          </p:nvSpPr>
          <p:spPr bwMode="auto">
            <a:xfrm>
              <a:off x="8455068" y="673346"/>
              <a:ext cx="320472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1" dirty="0">
                  <a:latin typeface="PT Serif"/>
                  <a:ea typeface="Tahoma" panose="020B0604030504040204" pitchFamily="34" charset="0"/>
                </a:rPr>
                <a:t>II </a:t>
              </a:r>
              <a:r>
                <a:rPr lang="ru-RU" sz="2000" b="1" dirty="0" smtClean="0">
                  <a:latin typeface="PT Serif"/>
                  <a:ea typeface="Tahoma" panose="020B0604030504040204" pitchFamily="34" charset="0"/>
                </a:rPr>
                <a:t>этап</a:t>
              </a:r>
              <a:endParaRPr lang="ru-RU" sz="2000" b="1" dirty="0">
                <a:latin typeface="PT Serif"/>
                <a:ea typeface="Tahoma" panose="020B060403050404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9148304" y="3984905"/>
            <a:ext cx="2460681" cy="1765422"/>
            <a:chOff x="9536610" y="3785888"/>
            <a:chExt cx="2460681" cy="1765422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9536610" y="3917498"/>
              <a:ext cx="2460681" cy="1633812"/>
              <a:chOff x="9536610" y="3917498"/>
              <a:chExt cx="2460681" cy="1633812"/>
            </a:xfrm>
          </p:grpSpPr>
          <p:sp>
            <p:nvSpPr>
              <p:cNvPr id="71" name="Прямоугольник 25"/>
              <p:cNvSpPr>
                <a:spLocks noChangeArrowheads="1"/>
              </p:cNvSpPr>
              <p:nvPr/>
            </p:nvSpPr>
            <p:spPr bwMode="auto">
              <a:xfrm>
                <a:off x="10120925" y="4997312"/>
                <a:ext cx="1799751" cy="553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ts val="1200"/>
                  </a:lnSpc>
                  <a:spcBef>
                    <a:spcPct val="0"/>
                  </a:spcBef>
                  <a:buNone/>
                </a:pPr>
                <a:r>
                  <a:rPr lang="ru-RU" sz="1400" b="1" dirty="0" smtClean="0">
                    <a:latin typeface="PT Serif"/>
                    <a:ea typeface="Tahoma" panose="020B0604030504040204" pitchFamily="34" charset="0"/>
                  </a:rPr>
                  <a:t>перечисляются </a:t>
                </a:r>
                <a:r>
                  <a:rPr lang="ru-RU" sz="1400" b="1" dirty="0">
                    <a:latin typeface="PT Serif"/>
                    <a:ea typeface="Tahoma" panose="020B0604030504040204" pitchFamily="34" charset="0"/>
                  </a:rPr>
                  <a:t>субсидии   победителям</a:t>
                </a:r>
              </a:p>
            </p:txBody>
          </p:sp>
          <p:sp>
            <p:nvSpPr>
              <p:cNvPr id="79" name="Прямоугольник 25"/>
              <p:cNvSpPr>
                <a:spLocks noChangeArrowheads="1"/>
              </p:cNvSpPr>
              <p:nvPr/>
            </p:nvSpPr>
            <p:spPr bwMode="auto">
              <a:xfrm>
                <a:off x="9985188" y="3917498"/>
                <a:ext cx="2012103" cy="553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ts val="1200"/>
                  </a:lnSpc>
                  <a:spcBef>
                    <a:spcPct val="0"/>
                  </a:spcBef>
                  <a:buNone/>
                </a:pPr>
                <a:r>
                  <a:rPr lang="ru-RU" sz="1400" b="1" dirty="0" smtClean="0">
                    <a:latin typeface="PT Serif"/>
                    <a:ea typeface="Tahoma" panose="020B0604030504040204" pitchFamily="34" charset="0"/>
                  </a:rPr>
                  <a:t>определяются </a:t>
                </a:r>
                <a:r>
                  <a:rPr lang="ru-RU" sz="1400" b="1" dirty="0">
                    <a:latin typeface="PT Serif"/>
                    <a:ea typeface="Tahoma" panose="020B0604030504040204" pitchFamily="34" charset="0"/>
                  </a:rPr>
                  <a:t>победители конкурса</a:t>
                </a:r>
              </a:p>
            </p:txBody>
          </p:sp>
          <p:pic>
            <p:nvPicPr>
              <p:cNvPr id="4098" name="Picture 2" descr="https://fish25.ru/images/ind/calendar.jpg"/>
              <p:cNvPicPr>
                <a:picLocks noChangeAspect="1" noChangeArrowheads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536610" y="4848232"/>
                <a:ext cx="584315" cy="5843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56" name="Picture 2" descr="https://fish25.ru/images/ind/calendar.jpg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9031" y="3785888"/>
              <a:ext cx="584315" cy="584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102" name="Picture 6" descr="https://www.neisd.net/cms/lib/TX02215002/Centricity/Domain/7006/committee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07642" y="2640738"/>
            <a:ext cx="1076855" cy="95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sfdistrictattorney.org/sites/default/files/advisory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0483" y="2671026"/>
            <a:ext cx="835761" cy="83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s://image.flaticon.com/icons/png/512/49/49732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621" y="2791992"/>
            <a:ext cx="627959" cy="62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Группа 15"/>
          <p:cNvGrpSpPr/>
          <p:nvPr/>
        </p:nvGrpSpPr>
        <p:grpSpPr>
          <a:xfrm>
            <a:off x="1397320" y="4045633"/>
            <a:ext cx="5906422" cy="2305631"/>
            <a:chOff x="2019620" y="4147233"/>
            <a:chExt cx="5906422" cy="2305631"/>
          </a:xfrm>
        </p:grpSpPr>
        <p:sp>
          <p:nvSpPr>
            <p:cNvPr id="58" name="Прямоугольник 25"/>
            <p:cNvSpPr>
              <a:spLocks noChangeArrowheads="1"/>
            </p:cNvSpPr>
            <p:nvPr/>
          </p:nvSpPr>
          <p:spPr bwMode="auto">
            <a:xfrm>
              <a:off x="2651974" y="4227567"/>
              <a:ext cx="5057767" cy="505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ts val="1600"/>
                </a:lnSpc>
                <a:spcBef>
                  <a:spcPct val="0"/>
                </a:spcBef>
                <a:buNone/>
              </a:pPr>
              <a:r>
                <a:rPr lang="ru-RU" sz="1800" b="1" dirty="0">
                  <a:latin typeface="PT Serif"/>
                  <a:ea typeface="Tahoma" panose="020B0604030504040204" pitchFamily="34" charset="0"/>
                </a:rPr>
                <a:t>проверка документов на соответствие требованиям Порядка </a:t>
              </a:r>
            </a:p>
          </p:txBody>
        </p:sp>
        <p:pic>
          <p:nvPicPr>
            <p:cNvPr id="4110" name="Picture 14" descr="http://cdn.onlinewebfonts.com/svg/download_65634.png"/>
            <p:cNvPicPr>
              <a:picLocks noChangeAspect="1" noChangeArrowheads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4177" y="4147233"/>
              <a:ext cx="547797" cy="504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019620" y="4865617"/>
              <a:ext cx="774416" cy="754431"/>
            </a:xfrm>
            <a:prstGeom prst="rect">
              <a:avLst/>
            </a:prstGeom>
          </p:spPr>
        </p:pic>
        <p:sp>
          <p:nvSpPr>
            <p:cNvPr id="60" name="Прямоугольник 25"/>
            <p:cNvSpPr>
              <a:spLocks noChangeArrowheads="1"/>
            </p:cNvSpPr>
            <p:nvPr/>
          </p:nvSpPr>
          <p:spPr bwMode="auto">
            <a:xfrm>
              <a:off x="2868275" y="5067270"/>
              <a:ext cx="5057767" cy="505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ts val="1600"/>
                </a:lnSpc>
                <a:spcBef>
                  <a:spcPct val="0"/>
                </a:spcBef>
                <a:buNone/>
              </a:pPr>
              <a:r>
                <a:rPr lang="ru-RU" sz="1800" b="1" dirty="0">
                  <a:latin typeface="PT Serif"/>
                  <a:ea typeface="Tahoma" panose="020B0604030504040204" pitchFamily="34" charset="0"/>
                </a:rPr>
                <a:t>обследование наличия оборудования </a:t>
              </a:r>
              <a:br>
                <a:rPr lang="ru-RU" sz="1800" b="1" dirty="0">
                  <a:latin typeface="PT Serif"/>
                  <a:ea typeface="Tahoma" panose="020B0604030504040204" pitchFamily="34" charset="0"/>
                </a:rPr>
              </a:br>
              <a:r>
                <a:rPr lang="ru-RU" sz="1800" b="1" dirty="0">
                  <a:latin typeface="PT Serif"/>
                  <a:ea typeface="Tahoma" panose="020B0604030504040204" pitchFamily="34" charset="0"/>
                </a:rPr>
                <a:t>и его монтажа</a:t>
              </a:r>
            </a:p>
          </p:txBody>
        </p:sp>
        <p:pic>
          <p:nvPicPr>
            <p:cNvPr id="4112" name="Picture 16" descr="https://cdn.onlinewebfonts.com/svg/img_64438.png"/>
            <p:cNvPicPr>
              <a:picLocks noChangeAspect="1" noChangeArrowheads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784" y="5762586"/>
              <a:ext cx="690278" cy="690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Прямоугольник 25"/>
            <p:cNvSpPr>
              <a:spLocks noChangeArrowheads="1"/>
            </p:cNvSpPr>
            <p:nvPr/>
          </p:nvSpPr>
          <p:spPr bwMode="auto">
            <a:xfrm>
              <a:off x="2660249" y="5954228"/>
              <a:ext cx="5057767" cy="300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ts val="1600"/>
                </a:lnSpc>
                <a:spcBef>
                  <a:spcPct val="0"/>
                </a:spcBef>
                <a:buNone/>
              </a:pPr>
              <a:r>
                <a:rPr lang="ru-RU" sz="1800" b="1" dirty="0">
                  <a:latin typeface="PT Serif"/>
                  <a:ea typeface="Tahoma" panose="020B0604030504040204" pitchFamily="34" charset="0"/>
                </a:rPr>
                <a:t>оценка паспортов бизнес-проектов</a:t>
              </a: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8858969" y="3785888"/>
            <a:ext cx="2904953" cy="2777751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57856" y="3785889"/>
            <a:ext cx="7071986" cy="2777750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61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84" y="0"/>
            <a:ext cx="258573" cy="484824"/>
          </a:xfrm>
          <a:prstGeom prst="rect">
            <a:avLst/>
          </a:prstGeom>
        </p:spPr>
      </p:pic>
      <p:pic>
        <p:nvPicPr>
          <p:cNvPr id="9" name="Picture 16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0539" y="96405"/>
            <a:ext cx="1910375" cy="3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1790431" y="201031"/>
            <a:ext cx="10125997" cy="337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  <a:spcBef>
                <a:spcPct val="0"/>
              </a:spcBef>
            </a:pPr>
            <a:r>
              <a:rPr lang="ru-RU" sz="2400" b="1" dirty="0" smtClean="0">
                <a:latin typeface="PT Serif" pitchFamily="18" charset="-52"/>
                <a:ea typeface="PT Serif" pitchFamily="18" charset="-52"/>
                <a:cs typeface="PT Serif" pitchFamily="18" charset="-52"/>
              </a:rPr>
              <a:t>Ключевые критерии отбора бизнес-проектов </a:t>
            </a:r>
            <a:endParaRPr lang="ru-RU" sz="2400" b="1" dirty="0">
              <a:latin typeface="PT Serif" pitchFamily="18" charset="-52"/>
              <a:ea typeface="PT Serif" pitchFamily="18" charset="-52"/>
              <a:cs typeface="PT Serif" pitchFamily="18" charset="-5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6883" y="1150567"/>
            <a:ext cx="5693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PT Serif"/>
              </a:rPr>
              <a:t>Реализация бизнес-проекта </a:t>
            </a:r>
            <a:r>
              <a:rPr lang="ru-RU" sz="1600" b="1" dirty="0" smtClean="0">
                <a:solidFill>
                  <a:srgbClr val="FF0000"/>
                </a:solidFill>
                <a:latin typeface="PT Serif"/>
              </a:rPr>
              <a:t>в </a:t>
            </a:r>
            <a:r>
              <a:rPr lang="ru-RU" sz="1600" b="1" dirty="0">
                <a:solidFill>
                  <a:srgbClr val="FF0000"/>
                </a:solidFill>
                <a:latin typeface="PT Serif"/>
              </a:rPr>
              <a:t>сфере </a:t>
            </a:r>
            <a:endParaRPr lang="ru-RU" sz="1600" b="1" dirty="0" smtClean="0">
              <a:solidFill>
                <a:srgbClr val="FF0000"/>
              </a:solidFill>
              <a:latin typeface="PT Serif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PT Serif"/>
              </a:rPr>
              <a:t>обрабатывающего производства</a:t>
            </a:r>
            <a:endParaRPr lang="ru-RU" sz="1600" b="1" dirty="0">
              <a:solidFill>
                <a:srgbClr val="FF0000"/>
              </a:solidFill>
              <a:latin typeface="PT Serif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793004" y="1866179"/>
            <a:ext cx="5165844" cy="0"/>
          </a:xfrm>
          <a:prstGeom prst="line">
            <a:avLst/>
          </a:prstGeom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127"/>
          <p:cNvSpPr txBox="1">
            <a:spLocks noChangeArrowheads="1"/>
          </p:cNvSpPr>
          <p:nvPr/>
        </p:nvSpPr>
        <p:spPr bwMode="auto">
          <a:xfrm>
            <a:off x="774759" y="2054767"/>
            <a:ext cx="497058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400" b="1" dirty="0" smtClean="0"/>
              <a:t>    К участию допускаются СМСП с любым ОКВЭД (кроме производства подакцизных товаров). Но проекты в обрабатывающем производстве получают дополнительные баллы. </a:t>
            </a:r>
            <a:endParaRPr lang="ru-RU" sz="1400" b="1" dirty="0" smtClean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98130" y="1233421"/>
            <a:ext cx="5693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PT Serif"/>
              </a:rPr>
              <a:t>Срок окупаемости проекта</a:t>
            </a:r>
            <a:endParaRPr lang="ru-RU" sz="1600" b="1" dirty="0">
              <a:solidFill>
                <a:srgbClr val="FF0000"/>
              </a:solidFill>
              <a:latin typeface="PT Serif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6750584" y="1866179"/>
            <a:ext cx="5165844" cy="0"/>
          </a:xfrm>
          <a:prstGeom prst="line">
            <a:avLst/>
          </a:prstGeom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09014" y="4075434"/>
            <a:ext cx="5693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PT Serif"/>
              </a:rPr>
              <a:t>Объем инвестиций в основной капитал</a:t>
            </a:r>
            <a:endParaRPr lang="ru-RU" sz="1600" b="1" dirty="0">
              <a:solidFill>
                <a:srgbClr val="FF0000"/>
              </a:solidFill>
              <a:latin typeface="PT Serif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696883" y="4721185"/>
            <a:ext cx="5165844" cy="0"/>
          </a:xfrm>
          <a:prstGeom prst="line">
            <a:avLst/>
          </a:prstGeom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773944" y="4015160"/>
            <a:ext cx="5693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PT Serif"/>
              </a:rPr>
              <a:t>Количество создаваемых рабочих мест </a:t>
            </a:r>
            <a:endParaRPr lang="ru-RU" sz="1600" b="1" dirty="0">
              <a:solidFill>
                <a:srgbClr val="FF0000"/>
              </a:solidFill>
              <a:latin typeface="PT Serif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6750584" y="4721185"/>
            <a:ext cx="5165844" cy="0"/>
          </a:xfrm>
          <a:prstGeom prst="line">
            <a:avLst/>
          </a:prstGeom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Рисунок 57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3004" y="1062328"/>
            <a:ext cx="698773" cy="680740"/>
          </a:xfrm>
          <a:prstGeom prst="rect">
            <a:avLst/>
          </a:prstGeom>
        </p:spPr>
      </p:pic>
      <p:pic>
        <p:nvPicPr>
          <p:cNvPr id="2050" name="Picture 2" descr="https://avatanplus.com/files/resources/original/5917eb34a2d3e15c056ec5bb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92534" y="1158293"/>
            <a:ext cx="591068" cy="59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3" descr="C:\Users\dapakulina\Desktop\Конкурс НИОКР 2017\workers_filled1600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50584" y="3921299"/>
            <a:ext cx="581647" cy="5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https://image.freepik.com/free-icon/repair-mechanism_318-37741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9014" y="3818067"/>
            <a:ext cx="724811" cy="72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010377"/>
              </p:ext>
            </p:extLst>
          </p:nvPr>
        </p:nvGraphicFramePr>
        <p:xfrm>
          <a:off x="706277" y="5002498"/>
          <a:ext cx="232006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811"/>
                <a:gridCol w="882256"/>
              </a:tblGrid>
              <a:tr h="2940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T Serif" panose="020A0603040505020204"/>
                        </a:rPr>
                        <a:t>Параметр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T Serif" panose="020A0603040505020204"/>
                        </a:rPr>
                        <a:t>Балл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0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T Serif" panose="020A0603040505020204"/>
                        </a:rPr>
                        <a:t>свыше 50%</a:t>
                      </a:r>
                      <a:endParaRPr lang="ru-RU" sz="1600" dirty="0"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T Serif" panose="020A0603040505020204"/>
                        </a:rPr>
                        <a:t>6</a:t>
                      </a:r>
                      <a:endParaRPr lang="ru-RU" sz="1600" dirty="0"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0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T Serif" panose="020A0603040505020204"/>
                        </a:rPr>
                        <a:t>30%-50%</a:t>
                      </a:r>
                      <a:endParaRPr lang="ru-RU" sz="1600" dirty="0"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T Serif" panose="020A0603040505020204"/>
                        </a:rPr>
                        <a:t>4</a:t>
                      </a:r>
                      <a:endParaRPr lang="ru-RU" sz="1600" dirty="0"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0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T Serif" panose="020A0603040505020204"/>
                        </a:rPr>
                        <a:t>менее 30%</a:t>
                      </a:r>
                      <a:endParaRPr lang="ru-RU" sz="1600" dirty="0"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T Serif" panose="020A0603040505020204"/>
                        </a:rPr>
                        <a:t>2</a:t>
                      </a:r>
                      <a:endParaRPr lang="ru-RU" sz="1600" dirty="0"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4" name="Таблица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897432"/>
              </p:ext>
            </p:extLst>
          </p:nvPr>
        </p:nvGraphicFramePr>
        <p:xfrm>
          <a:off x="6812892" y="2007673"/>
          <a:ext cx="2756993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801"/>
                <a:gridCol w="814192"/>
              </a:tblGrid>
              <a:tr h="2940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T Serif" panose="020A0603040505020204"/>
                        </a:rPr>
                        <a:t>Параметр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T Serif" panose="020A0603040505020204"/>
                        </a:rPr>
                        <a:t>Балл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0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T Serif" panose="020A0603040505020204"/>
                        </a:rPr>
                        <a:t>Окупился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T Serif" panose="020A0603040505020204"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0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T Serif" panose="020A0603040505020204"/>
                        </a:rPr>
                        <a:t>В течении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PT Serif" panose="020A0603040505020204"/>
                        </a:rPr>
                        <a:t> 12 мес.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T Serif" panose="020A0603040505020204"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0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T Serif" panose="020A0603040505020204"/>
                        </a:rPr>
                        <a:t>В течении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PT Serif" panose="020A0603040505020204"/>
                        </a:rPr>
                        <a:t> 24 мес.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T Serif" panose="020A0603040505020204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0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T Serif" panose="020A0603040505020204"/>
                        </a:rPr>
                        <a:t>Более 24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PT Serif" panose="020A0603040505020204"/>
                        </a:rPr>
                        <a:t> мес.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T Serif" panose="020A0603040505020204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5" name="Таблица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298186"/>
              </p:ext>
            </p:extLst>
          </p:nvPr>
        </p:nvGraphicFramePr>
        <p:xfrm>
          <a:off x="6853429" y="4825865"/>
          <a:ext cx="2320067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811"/>
                <a:gridCol w="882256"/>
              </a:tblGrid>
              <a:tr h="2940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T Serif" panose="020A0603040505020204"/>
                        </a:rPr>
                        <a:t>Параметр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T Serif" panose="020A0603040505020204"/>
                        </a:rPr>
                        <a:t>Балл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0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T Serif" panose="020A0603040505020204"/>
                        </a:rPr>
                        <a:t>свыше 100%</a:t>
                      </a:r>
                      <a:endParaRPr lang="ru-RU" sz="1600" dirty="0"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T Serif" panose="020A0603040505020204"/>
                        </a:rPr>
                        <a:t>5</a:t>
                      </a:r>
                      <a:endParaRPr lang="ru-RU" sz="1600" dirty="0"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0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T Serif" panose="020A0603040505020204"/>
                        </a:rPr>
                        <a:t>более 50%</a:t>
                      </a:r>
                      <a:endParaRPr lang="ru-RU" sz="1600" dirty="0"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T Serif" panose="020A0603040505020204"/>
                        </a:rPr>
                        <a:t>4</a:t>
                      </a:r>
                      <a:endParaRPr lang="ru-RU" sz="1600" dirty="0"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0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T Serif" panose="020A0603040505020204"/>
                        </a:rPr>
                        <a:t>30%-50%</a:t>
                      </a:r>
                      <a:endParaRPr lang="ru-RU" sz="1600" dirty="0"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T Serif" panose="020A0603040505020204"/>
                        </a:rPr>
                        <a:t>3</a:t>
                      </a:r>
                      <a:endParaRPr lang="ru-RU" sz="1600" dirty="0"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0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T Serif" panose="020A0603040505020204"/>
                        </a:rPr>
                        <a:t>до 30%</a:t>
                      </a:r>
                      <a:endParaRPr lang="ru-RU" sz="1600" dirty="0"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T Serif" panose="020A0603040505020204"/>
                        </a:rPr>
                        <a:t>1</a:t>
                      </a:r>
                      <a:endParaRPr lang="ru-RU" sz="1600" dirty="0">
                        <a:latin typeface="PT Serif" panose="020A0603040505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64618" y="5473174"/>
                <a:ext cx="2471831" cy="4604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400" b="1" i="1" smtClean="0">
                            <a:latin typeface="Cambria Math" panose="02040503050406030204" pitchFamily="18" charset="0"/>
                          </a:rPr>
                          <m:t>Инвестиции в основной капитал</m:t>
                        </m:r>
                      </m:num>
                      <m:den>
                        <m:eqArr>
                          <m:eqArrPr>
                            <m:ctrlPr>
                              <a:rPr lang="ru-RU" sz="1400" b="1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1400" b="1" i="1" smtClean="0">
                                <a:latin typeface="Cambria Math" panose="02040503050406030204" pitchFamily="18" charset="0"/>
                              </a:rPr>
                              <m:t>Общая стоимость </m:t>
                            </m:r>
                          </m:e>
                          <m:e>
                            <m:r>
                              <a:rPr lang="ru-RU" sz="1400" b="1" i="1" smtClean="0">
                                <a:latin typeface="Cambria Math" panose="02040503050406030204" pitchFamily="18" charset="0"/>
                              </a:rPr>
                              <m:t>бизнес−проекта</m:t>
                            </m:r>
                          </m:e>
                        </m:eqArr>
                      </m:den>
                    </m:f>
                  </m:oMath>
                </a14:m>
                <a:r>
                  <a:rPr lang="ru-RU" sz="1400" b="1" dirty="0" smtClean="0">
                    <a:latin typeface="PT Serif" panose="020A0603040505020204"/>
                  </a:rPr>
                  <a:t>*100%</a:t>
                </a:r>
                <a:endParaRPr lang="ru-RU" sz="1400" b="1" dirty="0">
                  <a:latin typeface="PT Serif" panose="020A0603040505020204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4618" y="5473174"/>
                <a:ext cx="2471831" cy="460447"/>
              </a:xfrm>
              <a:prstGeom prst="rect">
                <a:avLst/>
              </a:prstGeom>
              <a:blipFill rotWithShape="0">
                <a:blip r:embed="rId9"/>
                <a:stretch>
                  <a:fillRect l="-2217" t="-1333" r="-4433" b="-8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9696035" y="2456418"/>
                <a:ext cx="2495965" cy="6247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ru-RU" b="1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b="1" i="1">
                                <a:latin typeface="Cambria Math" panose="02040503050406030204" pitchFamily="18" charset="0"/>
                              </a:rPr>
                              <m:t>Общая стоимость </m:t>
                            </m:r>
                          </m:e>
                          <m:e>
                            <m:r>
                              <a:rPr lang="ru-RU" b="1" i="1">
                                <a:latin typeface="Cambria Math" panose="02040503050406030204" pitchFamily="18" charset="0"/>
                              </a:rPr>
                              <m:t>бизнес−проекта</m:t>
                            </m:r>
                          </m:e>
                        </m:eqArr>
                      </m:num>
                      <m:den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Прибыль</m:t>
                        </m:r>
                      </m:den>
                    </m:f>
                  </m:oMath>
                </a14:m>
                <a:r>
                  <a:rPr lang="ru-RU" b="1" dirty="0" smtClean="0">
                    <a:latin typeface="PT Serif" panose="020A0603040505020204"/>
                  </a:rPr>
                  <a:t>*12 мес. </a:t>
                </a:r>
                <a:endParaRPr lang="ru-RU" b="1" dirty="0">
                  <a:latin typeface="PT Serif" panose="020A0603040505020204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6035" y="2456418"/>
                <a:ext cx="2495965" cy="624723"/>
              </a:xfrm>
              <a:prstGeom prst="rect">
                <a:avLst/>
              </a:prstGeom>
              <a:blipFill rotWithShape="0">
                <a:blip r:embed="rId10"/>
                <a:stretch>
                  <a:fillRect l="-244" b="-6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9345065" y="5318126"/>
                <a:ext cx="2683855" cy="4631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𝑲</m:t>
                            </m:r>
                          </m:e>
                          <m:sub>
                            <m:r>
                              <a:rPr lang="ru-RU" b="1" i="1" smtClean="0">
                                <a:latin typeface="Cambria Math" panose="02040503050406030204" pitchFamily="18" charset="0"/>
                              </a:rPr>
                              <m:t>до конца года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b="1" i="1" smtClean="0">
                                <a:latin typeface="Cambria Math" panose="02040503050406030204" pitchFamily="18" charset="0"/>
                              </a:rPr>
                              <m:t>К</m:t>
                            </m:r>
                          </m:e>
                          <m:sub>
                            <m:r>
                              <a:rPr lang="ru-RU" b="1" i="1" smtClean="0">
                                <a:latin typeface="Cambria Math" panose="02040503050406030204" pitchFamily="18" charset="0"/>
                              </a:rPr>
                              <m:t>в настоящий момент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b="1" dirty="0" smtClean="0">
                    <a:latin typeface="PT Serif" panose="020A0603040505020204"/>
                  </a:rPr>
                  <a:t>*100%-100 </a:t>
                </a:r>
                <a:endParaRPr lang="ru-RU" b="1" dirty="0">
                  <a:latin typeface="PT Serif" panose="020A0603040505020204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5065" y="5318126"/>
                <a:ext cx="2683855" cy="463140"/>
              </a:xfrm>
              <a:prstGeom prst="rect">
                <a:avLst/>
              </a:prstGeom>
              <a:blipFill rotWithShape="0">
                <a:blip r:embed="rId11"/>
                <a:stretch>
                  <a:fillRect l="-2273" t="-2632" r="-1364" b="-144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22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84" y="0"/>
            <a:ext cx="258573" cy="484824"/>
          </a:xfrm>
          <a:prstGeom prst="rect">
            <a:avLst/>
          </a:prstGeom>
        </p:spPr>
      </p:pic>
      <p:pic>
        <p:nvPicPr>
          <p:cNvPr id="9" name="Picture 16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0539" y="96405"/>
            <a:ext cx="1910375" cy="3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2066003" y="176091"/>
            <a:ext cx="10125997" cy="337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  <a:spcBef>
                <a:spcPct val="0"/>
              </a:spcBef>
            </a:pPr>
            <a:r>
              <a:rPr lang="ru-RU" sz="2400" b="1" dirty="0" smtClean="0">
                <a:latin typeface="PT Serif" pitchFamily="18" charset="-52"/>
                <a:ea typeface="PT Serif" pitchFamily="18" charset="-52"/>
                <a:cs typeface="PT Serif" pitchFamily="18" charset="-52"/>
              </a:rPr>
              <a:t>Перспективы развития системы поддержки франчайзинга </a:t>
            </a:r>
            <a:endParaRPr lang="ru-RU" sz="2400" b="1" dirty="0">
              <a:latin typeface="PT Serif" pitchFamily="18" charset="-52"/>
              <a:ea typeface="PT Serif" pitchFamily="18" charset="-52"/>
              <a:cs typeface="PT Serif" pitchFamily="18" charset="-52"/>
            </a:endParaRPr>
          </a:p>
        </p:txBody>
      </p:sp>
      <p:pic>
        <p:nvPicPr>
          <p:cNvPr id="3074" name="Picture 2" descr="https://belretail.by/files/resizedbg/770x364/article/617/2a1645d342adef68d8b50725ae9a380d.jpg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3891" y="1036200"/>
            <a:ext cx="3104223" cy="19268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5" name="Прямоугольник 24"/>
          <p:cNvSpPr/>
          <p:nvPr/>
        </p:nvSpPr>
        <p:spPr>
          <a:xfrm>
            <a:off x="3866385" y="1077239"/>
            <a:ext cx="8177390" cy="814191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PT Serif" panose="020A0603040505020204"/>
              </a:rPr>
              <a:t>Национальный проект «Малое и среднее предпринимательство и поддержка индивидуальной предпринимательской инициативы»</a:t>
            </a:r>
            <a:endParaRPr lang="ru-RU" dirty="0">
              <a:latin typeface="PT Serif" panose="020A0603040505020204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46138" y="2319050"/>
            <a:ext cx="7713927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altLang="ru-RU" sz="1900" b="1" dirty="0" smtClean="0">
                <a:solidFill>
                  <a:srgbClr val="B20606"/>
                </a:solidFill>
                <a:latin typeface="PT Serif"/>
              </a:rPr>
              <a:t>Направление:</a:t>
            </a:r>
            <a:r>
              <a:rPr lang="ru-RU" altLang="ru-RU" sz="1900" b="1" dirty="0" smtClean="0">
                <a:latin typeface="PT Serif"/>
              </a:rPr>
              <a:t> Акселерация малого и среднего бизнеса</a:t>
            </a:r>
            <a:endParaRPr lang="ru-RU" sz="19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60456" y="2773466"/>
            <a:ext cx="8231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solidFill>
                  <a:srgbClr val="FF0000"/>
                </a:solidFill>
                <a:latin typeface="PT Serif"/>
              </a:rPr>
              <a:t>Мероприятие:</a:t>
            </a:r>
            <a:r>
              <a:rPr lang="ru-RU" altLang="ru-RU" b="1" dirty="0" smtClean="0">
                <a:latin typeface="PT Serif"/>
              </a:rPr>
              <a:t> Расширение </a:t>
            </a:r>
            <a:r>
              <a:rPr lang="ru-RU" altLang="ru-RU" b="1" dirty="0">
                <a:latin typeface="PT Serif"/>
              </a:rPr>
              <a:t>использования </a:t>
            </a:r>
            <a:r>
              <a:rPr lang="ru-RU" altLang="ru-RU" b="1" dirty="0" smtClean="0">
                <a:latin typeface="PT Serif"/>
              </a:rPr>
              <a:t>франшиз в </a:t>
            </a:r>
            <a:r>
              <a:rPr lang="ru-RU" altLang="ru-RU" b="1" dirty="0">
                <a:latin typeface="PT Serif"/>
              </a:rPr>
              <a:t>секторе МСП 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-456102" y="3759109"/>
            <a:ext cx="5514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PT Serif"/>
              </a:rPr>
              <a:t>Создание системы образования в отрасли</a:t>
            </a:r>
            <a:endParaRPr lang="ru-RU" sz="1600" b="1" dirty="0">
              <a:latin typeface="PT Serif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76371" y="4356082"/>
            <a:ext cx="8207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PT Serif"/>
              </a:rPr>
              <a:t>Создание </a:t>
            </a:r>
            <a:r>
              <a:rPr lang="ru-RU" sz="1600" b="1" dirty="0">
                <a:latin typeface="PT Serif"/>
              </a:rPr>
              <a:t>механизмов стимулирования спроса на региональные </a:t>
            </a:r>
            <a:r>
              <a:rPr lang="ru-RU" sz="1600" b="1" dirty="0" smtClean="0">
                <a:latin typeface="PT Serif"/>
              </a:rPr>
              <a:t>франшизы</a:t>
            </a:r>
            <a:endParaRPr lang="ru-RU" sz="1600" b="1" dirty="0">
              <a:latin typeface="PT Serif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20819" y="5088179"/>
            <a:ext cx="7164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PT Serif"/>
              </a:rPr>
              <a:t>Введение </a:t>
            </a:r>
            <a:r>
              <a:rPr lang="ru-RU" sz="1600" b="1" dirty="0">
                <a:latin typeface="PT Serif"/>
              </a:rPr>
              <a:t>дополнительных механизмов финансовой и имущественной поддержки для МСП, применяющих технологию франчайзинга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82980" y="5977540"/>
            <a:ext cx="8207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PT Serif"/>
              </a:rPr>
              <a:t>Создание коммуникационной площадки для демонстрации и обмена</a:t>
            </a:r>
          </a:p>
          <a:p>
            <a:r>
              <a:rPr lang="ru-RU" sz="1600" b="1" dirty="0" smtClean="0">
                <a:latin typeface="PT Serif"/>
              </a:rPr>
              <a:t> опытом региональных франшиз и франшиз из других регионов и стран</a:t>
            </a:r>
            <a:endParaRPr lang="ru-RU" sz="1600" b="1" dirty="0">
              <a:latin typeface="PT Serif"/>
            </a:endParaRPr>
          </a:p>
        </p:txBody>
      </p:sp>
    </p:spTree>
    <p:extLst>
      <p:ext uri="{BB962C8B-B14F-4D97-AF65-F5344CB8AC3E}">
        <p14:creationId xmlns:p14="http://schemas.microsoft.com/office/powerpoint/2010/main" val="17555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9927" y="3746884"/>
            <a:ext cx="9892146" cy="523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Спасибо за внимание!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21993" y="6221915"/>
            <a:ext cx="656445" cy="396000"/>
          </a:xfrm>
          <a:prstGeom prst="rect">
            <a:avLst/>
          </a:prstGeom>
          <a:noFill/>
          <a:ln>
            <a:noFill/>
          </a:ln>
        </p:spPr>
        <p:txBody>
          <a:bodyPr wrap="square" rIns="72000" rtlCol="0" anchor="ctr">
            <a:noAutofit/>
          </a:bodyPr>
          <a:lstStyle/>
          <a:p>
            <a:pPr algn="ctr"/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2018</a:t>
            </a:r>
            <a:endParaRPr lang="en-US" sz="1400" dirty="0">
              <a:latin typeface="PT Serif" charset="0"/>
              <a:ea typeface="PT Serif" charset="0"/>
              <a:cs typeface="PT Serif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923" y="424462"/>
            <a:ext cx="480550" cy="901031"/>
          </a:xfrm>
          <a:prstGeom prst="rect">
            <a:avLst/>
          </a:prstGeom>
        </p:spPr>
      </p:pic>
      <p:pic>
        <p:nvPicPr>
          <p:cNvPr id="9" name="Picture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9927" y="712779"/>
            <a:ext cx="2807221" cy="612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91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4305</TotalTime>
  <Words>403</Words>
  <Application>Microsoft Office PowerPoint</Application>
  <PresentationFormat>Произвольный</PresentationFormat>
  <Paragraphs>92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Шатрова Елизавета Игоревна</dc:creator>
  <cp:lastModifiedBy>dm</cp:lastModifiedBy>
  <cp:revision>271</cp:revision>
  <cp:lastPrinted>2018-09-10T09:40:22Z</cp:lastPrinted>
  <dcterms:created xsi:type="dcterms:W3CDTF">2018-03-21T06:50:18Z</dcterms:created>
  <dcterms:modified xsi:type="dcterms:W3CDTF">2018-11-19T06:59:45Z</dcterms:modified>
</cp:coreProperties>
</file>