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9" r:id="rId3"/>
    <p:sldId id="298" r:id="rId4"/>
    <p:sldId id="300" r:id="rId5"/>
    <p:sldId id="299" r:id="rId6"/>
    <p:sldId id="301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63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4660"/>
  </p:normalViewPr>
  <p:slideViewPr>
    <p:cSldViewPr>
      <p:cViewPr varScale="1">
        <p:scale>
          <a:sx n="105" d="100"/>
          <a:sy n="105" d="100"/>
        </p:scale>
        <p:origin x="-342" y="-78"/>
      </p:cViewPr>
      <p:guideLst>
        <p:guide orient="horz" pos="66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Цели</a:t>
            </a:r>
            <a:r>
              <a:rPr lang="ru-RU" baseline="0"/>
              <a:t> бизнеса участников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ОТКРЫТОГО ДИАЛОГА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435789962731415"/>
          <c:y val="0.17477029547246534"/>
          <c:w val="0.66024987122642942"/>
          <c:h val="0.745704725235682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'Ответы на форму (1)'!$D$91:$D$95</c:f>
              <c:strCache>
                <c:ptCount val="5"/>
                <c:pt idx="0">
                  <c:v>Я упаковал франшизу и продаю ее в другие регионы</c:v>
                </c:pt>
                <c:pt idx="1">
                  <c:v>Я планирую упаковать свой бизнес во франшизу</c:v>
                </c:pt>
                <c:pt idx="2">
                  <c:v>Я купил франшизу и работаю в Пермском крае</c:v>
                </c:pt>
                <c:pt idx="3">
                  <c:v>Я планирую купить франшизу</c:v>
                </c:pt>
                <c:pt idx="4">
                  <c:v>ИНОЕ (интересно, работаю в инфраструктуре МСП…)</c:v>
                </c:pt>
              </c:strCache>
            </c:strRef>
          </c:cat>
          <c:val>
            <c:numRef>
              <c:f>'Ответы на форму (1)'!$C$91:$C$95</c:f>
              <c:numCache>
                <c:formatCode>General</c:formatCode>
                <c:ptCount val="5"/>
                <c:pt idx="0">
                  <c:v>28</c:v>
                </c:pt>
                <c:pt idx="1">
                  <c:v>26</c:v>
                </c:pt>
                <c:pt idx="2">
                  <c:v>12</c:v>
                </c:pt>
                <c:pt idx="3">
                  <c:v>27</c:v>
                </c:pt>
                <c:pt idx="4">
                  <c:v>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103936"/>
        <c:axId val="4210688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'Ответы на форму (1)'!$D$91:$D$95</c15:sqref>
                        </c15:formulaRef>
                      </c:ext>
                    </c:extLst>
                    <c:strCache>
                      <c:ptCount val="5"/>
                      <c:pt idx="0">
                        <c:v>Я упаковал франшизу и продаю ее в другие регионы</c:v>
                      </c:pt>
                      <c:pt idx="1">
                        <c:v>Я планирую упаковать свой бизнес во франшизу</c:v>
                      </c:pt>
                      <c:pt idx="2">
                        <c:v>Я купил франшизу и работаю в Пермском крае</c:v>
                      </c:pt>
                      <c:pt idx="3">
                        <c:v>Я планирую купить франшизу</c:v>
                      </c:pt>
                      <c:pt idx="4">
                        <c:v>ИНОЕ (интересно, работаю в инфраструктуре МСП…)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'Ответы на форму (1)'!$D$91:$D$95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42103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06880"/>
        <c:crosses val="autoZero"/>
        <c:auto val="1"/>
        <c:lblAlgn val="ctr"/>
        <c:lblOffset val="100"/>
        <c:noMultiLvlLbl val="0"/>
      </c:catAx>
      <c:valAx>
        <c:axId val="42106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0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A420E-24E1-4799-9BF4-40E5198EC42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26D03-A938-4654-84D6-F5E8D5B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2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A0AA8-6D97-49AC-B383-66789E6A7F8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67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5B0B-3C4A-44EB-AAB9-F99C5BAC9D3A}" type="datetime1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30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3DEB-C7AE-45EC-B932-BF72FECFCADC}" type="datetime1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03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A2EF-49FE-427E-8B14-817647797712}" type="datetime1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52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7CED-E240-468B-82FF-9FFC57F3DAB0}" type="datetime1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92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ABA1-59D6-41BD-9C94-D3427C270BFC}" type="datetime1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1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E08-8DDE-413E-A803-2779AF9ABF42}" type="datetime1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0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811-98F1-4EE5-AFAD-AFB02A8193EB}" type="datetime1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21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7B9D-EB84-4D58-9300-B6874E5E7FED}" type="datetime1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5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B8AA-3F42-42C4-8681-80E042F70391}" type="datetime1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77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2104-347A-4EAA-B750-20178C232332}" type="datetime1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3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FE67-44B0-4292-88EB-4B507CDE51AE}" type="datetime1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27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689FD-24BA-4E09-81A7-381687A25FFA}" type="datetime1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ПЕРМЬ 31.10.2018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0009-1C53-45C9-9ADE-651B148C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64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27488" y="1052736"/>
            <a:ext cx="8928992" cy="3143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ОТКРЫТЫЙ ДИАЛОГ ВЛАСТИ И БИЗНЕСА </a:t>
            </a:r>
          </a:p>
          <a:p>
            <a:pPr algn="ctr"/>
            <a:r>
              <a:rPr lang="ru-RU" sz="3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 </a:t>
            </a:r>
            <a:endParaRPr lang="ru-RU" sz="3600" b="1" dirty="0" smtClean="0">
              <a:solidFill>
                <a:srgbClr val="B3110D"/>
              </a:solidFill>
              <a:latin typeface="DINPro-Medium" panose="02000503030000020004" pitchFamily="50" charset="0"/>
            </a:endParaRPr>
          </a:p>
          <a:p>
            <a:pPr algn="ctr"/>
            <a:r>
              <a:rPr lang="ru-RU" sz="3600" b="1" dirty="0" smtClean="0">
                <a:solidFill>
                  <a:srgbClr val="B3110D"/>
                </a:solidFill>
                <a:latin typeface="DINPro-Medium" panose="02000503030000020004" pitchFamily="50" charset="0"/>
              </a:rPr>
              <a:t>Развитие </a:t>
            </a:r>
            <a:r>
              <a:rPr lang="ru-RU" sz="3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франчайзинга в Пермском крае. </a:t>
            </a:r>
          </a:p>
          <a:p>
            <a:pPr algn="ctr"/>
            <a:r>
              <a:rPr lang="ru-RU" sz="3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Перспективы и проблемы</a:t>
            </a:r>
          </a:p>
          <a:p>
            <a:pPr algn="ctr">
              <a:spcBef>
                <a:spcPct val="50000"/>
              </a:spcBef>
            </a:pPr>
            <a:endParaRPr lang="ru-RU" sz="3600" b="1" dirty="0">
              <a:solidFill>
                <a:srgbClr val="B3110D"/>
              </a:solidFill>
              <a:latin typeface="DINPro-Medium" panose="02000503030000020004" pitchFamily="50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B3110D"/>
                </a:solidFill>
                <a:latin typeface="DINPro-Medium" panose="02000503030000020004" pitchFamily="50" charset="0"/>
              </a:rPr>
              <a:t>Юлия Богушевская – генеральный директор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B3110D"/>
                </a:solidFill>
                <a:latin typeface="DINPro-Medium" panose="02000503030000020004" pitchFamily="50" charset="0"/>
              </a:rPr>
              <a:t>компании «Франчайзинг-Интеллект</a:t>
            </a:r>
            <a:r>
              <a:rPr lang="ru-RU" sz="2400" b="1" dirty="0">
                <a:solidFill>
                  <a:srgbClr val="B3110D"/>
                </a:solidFill>
                <a:latin typeface="DINPro-Medium" panose="02000503030000020004" pitchFamily="50" charset="0"/>
              </a:rPr>
              <a:t>»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Century Gothic" panose="020B0502020202020204" pitchFamily="34" charset="0"/>
              </a:rPr>
              <a:t>ПЕРМЬ 31.10.2018</a:t>
            </a:r>
            <a:endParaRPr lang="ru-RU" dirty="0">
              <a:latin typeface="Century Gothic" panose="020B0502020202020204" pitchFamily="34" charset="0"/>
            </a:endParaRPr>
          </a:p>
        </p:txBody>
      </p:sp>
      <p:pic>
        <p:nvPicPr>
          <p:cNvPr id="6" name="Picture 6" descr="ЛОГОТИП V2 color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76200"/>
            <a:ext cx="20589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090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908720"/>
            <a:ext cx="8229600" cy="108108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  <a:t>ФРАНЧАЙЗИНГ В ПЕРМСКОМ КРАЕ ВЧЕРА, СЕГОДНЯ, ЗАВТРА. </a:t>
            </a:r>
            <a:br>
              <a:rPr lang="ru-RU" sz="3200" b="1" dirty="0" smtClean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  <a:t>МЫ – ЛИДЕРЫ В РОССИИ?</a:t>
            </a:r>
            <a:r>
              <a:rPr lang="ru-RU" altLang="ru-RU" sz="3200" b="1" dirty="0" smtClean="0">
                <a:latin typeface="DINPro-Medium" panose="02000503030000020004" pitchFamily="50" charset="0"/>
              </a:rPr>
              <a:t> </a:t>
            </a:r>
            <a:endParaRPr lang="ru-RU" altLang="ru-RU" sz="3200" b="1" dirty="0">
              <a:latin typeface="DINPro-Medium" panose="02000503030000020004" pitchFamily="50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107504" y="2204864"/>
            <a:ext cx="8961884" cy="41993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компания «</a:t>
            </a:r>
            <a:r>
              <a:rPr lang="ru-RU" sz="1900" b="1" dirty="0" err="1">
                <a:solidFill>
                  <a:srgbClr val="B3110D"/>
                </a:solidFill>
                <a:latin typeface="DINPro-Medium" panose="02000503030000020004" pitchFamily="50" charset="0"/>
              </a:rPr>
              <a:t>Алендвик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» – франчайзи №1 в Пермском крае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1993 </a:t>
            </a:r>
            <a:r>
              <a:rPr lang="ru-RU" sz="1800" dirty="0"/>
              <a:t>г. </a:t>
            </a:r>
            <a:r>
              <a:rPr lang="ru-RU" sz="1800" dirty="0" smtClean="0"/>
              <a:t>Кодак   1998 </a:t>
            </a:r>
            <a:r>
              <a:rPr lang="ru-RU" sz="1800" dirty="0"/>
              <a:t>г. </a:t>
            </a:r>
            <a:r>
              <a:rPr lang="ru-RU" sz="1800" dirty="0" err="1" smtClean="0"/>
              <a:t>Baskin</a:t>
            </a:r>
            <a:r>
              <a:rPr lang="ru-RU" sz="1800" dirty="0" smtClean="0"/>
              <a:t> </a:t>
            </a:r>
            <a:r>
              <a:rPr lang="ru-RU" sz="1800" dirty="0" err="1"/>
              <a:t>Robbins</a:t>
            </a:r>
            <a:r>
              <a:rPr lang="ru-RU" sz="1800" dirty="0"/>
              <a:t> </a:t>
            </a:r>
            <a:r>
              <a:rPr lang="ru-RU" sz="1800" dirty="0" err="1"/>
              <a:t>Production</a:t>
            </a:r>
            <a:r>
              <a:rPr lang="ru-RU" sz="1800" dirty="0"/>
              <a:t> </a:t>
            </a:r>
            <a:r>
              <a:rPr lang="ru-RU" sz="1800" dirty="0" err="1" smtClean="0"/>
              <a:t>International</a:t>
            </a:r>
            <a:endParaRPr lang="ru-RU" sz="1800" dirty="0" smtClean="0"/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2000 </a:t>
            </a:r>
            <a:r>
              <a:rPr lang="ru-RU" sz="1800" dirty="0"/>
              <a:t>г. </a:t>
            </a:r>
            <a:r>
              <a:rPr lang="ru-RU" sz="1800" dirty="0" smtClean="0"/>
              <a:t>–SFC </a:t>
            </a:r>
            <a:r>
              <a:rPr lang="ru-RU" sz="1800" dirty="0" err="1" smtClean="0"/>
              <a:t>Express</a:t>
            </a:r>
            <a:r>
              <a:rPr lang="ru-RU" sz="1800" dirty="0" smtClean="0"/>
              <a:t> </a:t>
            </a:r>
            <a:r>
              <a:rPr lang="ru-RU" sz="1800" dirty="0" err="1" smtClean="0"/>
              <a:t>Fast</a:t>
            </a:r>
            <a:r>
              <a:rPr lang="ru-RU" sz="1800" dirty="0" smtClean="0"/>
              <a:t> </a:t>
            </a:r>
            <a:r>
              <a:rPr lang="ru-RU" sz="1800" dirty="0" err="1"/>
              <a:t>Food</a:t>
            </a:r>
            <a:r>
              <a:rPr lang="ru-RU" sz="1800" dirty="0"/>
              <a:t> </a:t>
            </a:r>
            <a:r>
              <a:rPr lang="ru-RU" sz="1800" dirty="0" err="1"/>
              <a:t>Systems</a:t>
            </a:r>
            <a:r>
              <a:rPr lang="ru-RU" sz="1800" dirty="0"/>
              <a:t> </a:t>
            </a:r>
            <a:r>
              <a:rPr lang="ru-RU" sz="1800" dirty="0" err="1"/>
              <a:t>Ltd</a:t>
            </a:r>
            <a:r>
              <a:rPr lang="ru-RU" sz="1800" dirty="0"/>
              <a:t>. (Великобритания)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/>
              <a:t>2004 г.  Пермская ТПП проводит цикл семинаров по франчайзингу</a:t>
            </a:r>
          </a:p>
          <a:p>
            <a:pPr>
              <a:lnSpc>
                <a:spcPct val="80000"/>
              </a:lnSpc>
              <a:buNone/>
            </a:pP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компания «</a:t>
            </a:r>
            <a:r>
              <a:rPr lang="ru-RU" sz="1900" b="1" dirty="0" err="1">
                <a:solidFill>
                  <a:srgbClr val="B3110D"/>
                </a:solidFill>
                <a:latin typeface="DINPro-Medium" panose="02000503030000020004" pitchFamily="50" charset="0"/>
              </a:rPr>
              <a:t>Алендвик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» – франчайзер №1 в Пермском крае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2006 </a:t>
            </a:r>
            <a:r>
              <a:rPr lang="ru-RU" sz="1800" dirty="0"/>
              <a:t>г. выход на рынок 1-ой Пермской франшизы «Пельмешки без спешки» 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/>
              <a:t>2007 г. 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1-ый Форум по франчайзингу «Пермь 2007</a:t>
            </a:r>
            <a:r>
              <a:rPr lang="ru-RU" sz="1800" dirty="0" smtClean="0"/>
              <a:t>»</a:t>
            </a:r>
            <a:endParaRPr lang="ru-RU" sz="1800" dirty="0"/>
          </a:p>
          <a:p>
            <a:pPr>
              <a:lnSpc>
                <a:spcPct val="80000"/>
              </a:lnSpc>
              <a:buNone/>
            </a:pPr>
            <a:r>
              <a:rPr lang="ru-RU" sz="1800" dirty="0"/>
              <a:t>2008 г. 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2-ой Форум по франчайзингу в Королевстве Нидерланды «Пермь-Амстердам 2008» </a:t>
            </a:r>
            <a:endParaRPr lang="ru-RU" sz="1900" b="1" dirty="0" smtClean="0">
              <a:solidFill>
                <a:srgbClr val="B3110D"/>
              </a:solidFill>
              <a:latin typeface="DINPro-Medium" panose="02000503030000020004" pitchFamily="50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dirty="0"/>
              <a:t>2008 </a:t>
            </a:r>
            <a:r>
              <a:rPr lang="ru-RU" sz="1800" dirty="0" smtClean="0"/>
              <a:t>г запуск проекта 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АГРОФРАНЧАЙЗИНГ  </a:t>
            </a:r>
            <a:r>
              <a:rPr lang="ru-RU" sz="1800" dirty="0" smtClean="0"/>
              <a:t>- </a:t>
            </a:r>
            <a:r>
              <a:rPr lang="ru-RU" sz="1800" dirty="0"/>
              <a:t>в</a:t>
            </a:r>
            <a:r>
              <a:rPr lang="ru-RU" sz="1800" dirty="0" smtClean="0"/>
              <a:t>первые в России</a:t>
            </a:r>
            <a:endParaRPr lang="ru-RU" sz="1800" dirty="0"/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2009 </a:t>
            </a:r>
            <a:r>
              <a:rPr lang="ru-RU" sz="1800" dirty="0"/>
              <a:t>г</a:t>
            </a:r>
            <a:r>
              <a:rPr lang="ru-RU" sz="1800" dirty="0" smtClean="0"/>
              <a:t>. Центр </a:t>
            </a:r>
            <a:r>
              <a:rPr lang="ru-RU" sz="1800" dirty="0"/>
              <a:t>бизнеса Пермской ТПП проводит цикл семинаров по франчайзингу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/>
              <a:t>2010 г. «Дни Пермского бизнеса» – сектор по франчайзингу: экспоненты, круглый стол, презентации  (администрация г. Перми)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/>
              <a:t>2011 г. город Пермь – первый город России, в котором стартует 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пилотный проект Сбербанка «Бизнес старт»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/>
              <a:t>2012 г. Проведение 1-ой «Ярмарки франшиз» в ноябре, заключено 8 новых соглашений о приобретении франшиз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/>
              <a:t>2014 г. – создание проекта 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«Пермская франшиза» </a:t>
            </a:r>
            <a:r>
              <a:rPr lang="ru-RU" sz="1800" dirty="0" smtClean="0"/>
              <a:t>Министерство промышленности, предпринимательства и торговли Пермского края</a:t>
            </a:r>
            <a:endParaRPr lang="ru-RU" sz="1800" dirty="0"/>
          </a:p>
          <a:p>
            <a:pPr>
              <a:lnSpc>
                <a:spcPct val="80000"/>
              </a:lnSpc>
              <a:buNone/>
            </a:pPr>
            <a:r>
              <a:rPr lang="ru-RU" sz="1800" dirty="0"/>
              <a:t>2015 г. – Пермский край вошел в число 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регионов – лидеров по развитию франчайзинга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/>
              <a:t>2017 г. – </a:t>
            </a:r>
            <a:r>
              <a:rPr lang="ru-RU" sz="1800" dirty="0" smtClean="0"/>
              <a:t>Признание </a:t>
            </a:r>
            <a:r>
              <a:rPr lang="ru-RU" sz="1800" dirty="0"/>
              <a:t>на федеральном уровне 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Пермской школы создания франшиз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2018 г. – Конкурс «Лучшая социальная франшиза России» - 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ДЦ «Аистенок» </a:t>
            </a:r>
            <a:r>
              <a:rPr lang="en-US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III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 место</a:t>
            </a:r>
            <a:r>
              <a:rPr lang="ru-RU" sz="1800" dirty="0" smtClean="0"/>
              <a:t>, </a:t>
            </a:r>
            <a:r>
              <a:rPr lang="ru-RU" sz="1800" dirty="0"/>
              <a:t>Конкурс «Лучшая </a:t>
            </a:r>
            <a:r>
              <a:rPr lang="ru-RU" sz="1800" dirty="0" smtClean="0"/>
              <a:t>производственная франшиза </a:t>
            </a:r>
            <a:r>
              <a:rPr lang="ru-RU" sz="1800" dirty="0"/>
              <a:t>России</a:t>
            </a:r>
            <a:r>
              <a:rPr lang="ru-RU" sz="1800" dirty="0" smtClean="0"/>
              <a:t>» 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Компания «Мастер Игры» </a:t>
            </a:r>
            <a:r>
              <a:rPr lang="en-US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II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 место</a:t>
            </a:r>
            <a:r>
              <a:rPr lang="ru-RU" sz="1800" dirty="0" smtClean="0"/>
              <a:t>, Конкурс </a:t>
            </a:r>
            <a:r>
              <a:rPr lang="ru-RU" sz="1800" dirty="0"/>
              <a:t>«Лучшая </a:t>
            </a:r>
            <a:r>
              <a:rPr lang="ru-RU" sz="1800" dirty="0" err="1" smtClean="0"/>
              <a:t>агрофраншиза</a:t>
            </a:r>
            <a:r>
              <a:rPr lang="ru-RU" sz="1800" dirty="0" smtClean="0"/>
              <a:t> </a:t>
            </a:r>
            <a:r>
              <a:rPr lang="ru-RU" sz="1800" dirty="0"/>
              <a:t>России</a:t>
            </a:r>
            <a:r>
              <a:rPr lang="ru-RU" sz="1800" dirty="0" smtClean="0"/>
              <a:t>»</a:t>
            </a:r>
            <a:r>
              <a:rPr lang="en-US" sz="1800" dirty="0"/>
              <a:t> </a:t>
            </a:r>
            <a:r>
              <a:rPr lang="en-US" sz="1900" b="1" dirty="0" smtClean="0">
                <a:solidFill>
                  <a:srgbClr val="B3110D"/>
                </a:solidFill>
                <a:latin typeface="DINPro-Medium" panose="02000503030000020004" pitchFamily="50" charset="0"/>
              </a:rPr>
              <a:t>I</a:t>
            </a:r>
            <a:r>
              <a:rPr lang="ru-RU" sz="1900" b="1" dirty="0" smtClean="0">
                <a:solidFill>
                  <a:srgbClr val="B3110D"/>
                </a:solidFill>
                <a:latin typeface="DINPro-Medium" panose="02000503030000020004" pitchFamily="50" charset="0"/>
              </a:rPr>
              <a:t> место Компания «Пермские пчелы» </a:t>
            </a:r>
            <a:r>
              <a:rPr lang="en-US" sz="1900" b="1" dirty="0" smtClean="0">
                <a:solidFill>
                  <a:srgbClr val="B3110D"/>
                </a:solidFill>
                <a:latin typeface="DINPro-Medium" panose="02000503030000020004" pitchFamily="50" charset="0"/>
              </a:rPr>
              <a:t> </a:t>
            </a:r>
            <a:r>
              <a:rPr lang="en-US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III</a:t>
            </a:r>
            <a:r>
              <a:rPr lang="ru-RU" sz="1900" b="1" dirty="0">
                <a:solidFill>
                  <a:srgbClr val="B3110D"/>
                </a:solidFill>
                <a:latin typeface="DINPro-Medium" panose="02000503030000020004" pitchFamily="50" charset="0"/>
              </a:rPr>
              <a:t> место Компания «Пермский кролик»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2018 г. - Пермская школа </a:t>
            </a:r>
            <a:r>
              <a:rPr lang="ru-RU" sz="1800" dirty="0"/>
              <a:t>создания </a:t>
            </a:r>
            <a:r>
              <a:rPr lang="ru-RU" sz="1800" dirty="0" smtClean="0"/>
              <a:t>франшиз – спикеры на крупнейших российских и международных форумах, развитие СОЦИАЛЬНОГО ФРАНЧАЙЗИНГА (партнеры РГСУ, Фонд «Наше будущее»)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2018 г. – Разработка образовательных программ по франчайзингу</a:t>
            </a:r>
          </a:p>
          <a:p>
            <a:pPr>
              <a:lnSpc>
                <a:spcPct val="80000"/>
              </a:lnSpc>
              <a:buNone/>
            </a:pPr>
            <a:endParaRPr lang="ru-RU" sz="1800" dirty="0"/>
          </a:p>
          <a:p>
            <a:pPr marL="0" indent="0">
              <a:buFontTx/>
              <a:buNone/>
            </a:pPr>
            <a:endParaRPr lang="ru-RU" altLang="ru-RU" sz="1800" dirty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</p:txBody>
      </p:sp>
      <p:pic>
        <p:nvPicPr>
          <p:cNvPr id="4100" name="Picture 6" descr="ЛОГОТИП V2 color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76200"/>
            <a:ext cx="20589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7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4A3B39AD-649D-4341-8B35-93E960928C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9110"/>
            <a:ext cx="9144000" cy="6938281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289FD9F-4099-4F01-935C-E19DE8E1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7E5F787-C225-463B-BDEB-09A35FF8E404}"/>
              </a:ext>
            </a:extLst>
          </p:cNvPr>
          <p:cNvSpPr txBox="1">
            <a:spLocks/>
          </p:cNvSpPr>
          <p:nvPr/>
        </p:nvSpPr>
        <p:spPr>
          <a:xfrm>
            <a:off x="395288" y="156741"/>
            <a:ext cx="4752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rgbClr val="C00000"/>
                </a:solidFill>
                <a:latin typeface="DINPro-Medium" panose="02000503030000020004" pitchFamily="50" charset="0"/>
                <a:ea typeface="+mn-ea"/>
                <a:cs typeface="+mn-cs"/>
              </a:rPr>
              <a:t>ГЕОГРАФИЯ ДЕЯТЕЛЬНОСТИ «ФРАЧАЙЗИНГ-ИНТЕЛЛЕКТ»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FF46AB1-C5A0-4E62-A9EA-34121D4645F1}"/>
              </a:ext>
            </a:extLst>
          </p:cNvPr>
          <p:cNvSpPr/>
          <p:nvPr/>
        </p:nvSpPr>
        <p:spPr>
          <a:xfrm>
            <a:off x="395288" y="1875805"/>
            <a:ext cx="3159968" cy="424731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Москва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Санкт-Петербург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Казань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Пермь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DINPro-Regular" panose="0200050303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Омск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Киров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Тюмень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DINPro-Regular" panose="0200050303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DINPro-Regular" panose="0200050303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DINPro-Regular" panose="0200050303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DINPro-Regular" panose="0200050303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DINPro-Regular" panose="0200050303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DINPro-Regular" panose="02000503030000020004" pitchFamily="50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Калининград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Ижевск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Ереван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Архангельск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Кунгур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Березники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Кудымкар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Чайковский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Владимир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Екатеринбург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DINPro-Regular" panose="02000503030000020004" pitchFamily="50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F1866E64-DEAA-4B5B-A86C-14E49439D96E}"/>
              </a:ext>
            </a:extLst>
          </p:cNvPr>
          <p:cNvSpPr txBox="1">
            <a:spLocks/>
          </p:cNvSpPr>
          <p:nvPr/>
        </p:nvSpPr>
        <p:spPr>
          <a:xfrm>
            <a:off x="339428" y="1299741"/>
            <a:ext cx="345638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INPro-Regular" panose="02000503030000020004" pitchFamily="50" charset="0"/>
              </a:rPr>
              <a:t>Наши проекты в городах: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DINPro-Regular" panose="02000503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97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908720"/>
            <a:ext cx="8229600" cy="108108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  <a:t>ФРАНЧАЙЗИНГ В ПЕРМСКОМ КРАЕ ВЧЕРА, СЕГОДНЯ, ЗАВТРА. </a:t>
            </a:r>
            <a:br>
              <a:rPr lang="ru-RU" sz="3200" b="1" dirty="0" smtClean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  <a:t>МЫ – ЛИДЕРЫ В РОССИИ?</a:t>
            </a:r>
            <a:r>
              <a:rPr lang="ru-RU" altLang="ru-RU" sz="3200" b="1" dirty="0" smtClean="0">
                <a:latin typeface="DINPro-Medium" panose="02000503030000020004" pitchFamily="50" charset="0"/>
              </a:rPr>
              <a:t> </a:t>
            </a:r>
            <a:endParaRPr lang="ru-RU" altLang="ru-RU" sz="3200" b="1" dirty="0">
              <a:latin typeface="DINPro-Medium" panose="02000503030000020004" pitchFamily="50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107504" y="2204864"/>
            <a:ext cx="8961884" cy="4199384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ru-RU" altLang="ru-RU" sz="1800" dirty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</p:txBody>
      </p:sp>
      <p:pic>
        <p:nvPicPr>
          <p:cNvPr id="4100" name="Picture 6" descr="ЛОГОТИП V2 color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76200"/>
            <a:ext cx="20589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925193"/>
              </p:ext>
            </p:extLst>
          </p:nvPr>
        </p:nvGraphicFramePr>
        <p:xfrm>
          <a:off x="107504" y="2204865"/>
          <a:ext cx="9057112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55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908720"/>
            <a:ext cx="8229600" cy="1081087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  <a:t>МЫ – ЛИДЕРЫ В РОССИИ?</a:t>
            </a:r>
            <a:r>
              <a:rPr lang="ru-RU" altLang="ru-RU" sz="3200" b="1" dirty="0">
                <a:latin typeface="DINPro-Medium" panose="02000503030000020004" pitchFamily="50" charset="0"/>
              </a:rPr>
              <a:t> </a:t>
            </a:r>
            <a:br>
              <a:rPr lang="ru-RU" altLang="ru-RU" sz="3200" b="1" dirty="0">
                <a:latin typeface="DINPro-Medium" panose="02000503030000020004" pitchFamily="50" charset="0"/>
              </a:rPr>
            </a:br>
            <a:r>
              <a:rPr lang="ru-RU" sz="3200" b="1" dirty="0" smtClean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  <a:t>ФРАНЧАЙЗИНГ в других регионах</a:t>
            </a:r>
            <a:endParaRPr lang="ru-RU" altLang="ru-RU" sz="3200" b="1" dirty="0">
              <a:latin typeface="DINPro-Medium" panose="02000503030000020004" pitchFamily="50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107504" y="2204864"/>
            <a:ext cx="8961884" cy="42484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1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Томск </a:t>
            </a:r>
            <a:r>
              <a:rPr lang="ru-RU" sz="1800" dirty="0" smtClean="0"/>
              <a:t>– ежегодный прирост региональных франшиз (зарегистрировано более 50). Ежегодное присутствие регионального стенда на </a:t>
            </a:r>
            <a:r>
              <a:rPr lang="en-US" sz="1800" dirty="0" smtClean="0"/>
              <a:t>BUYBRAND</a:t>
            </a:r>
            <a:r>
              <a:rPr lang="ru-RU" sz="1800" dirty="0" smtClean="0"/>
              <a:t>. Региональные конкурсы франшиз. Региональные мероприятия по франчайзингу (коммуникации, образование, продвижение)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1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Казань </a:t>
            </a:r>
            <a:r>
              <a:rPr lang="ru-RU" alt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- </a:t>
            </a:r>
            <a:r>
              <a:rPr lang="ru-RU" sz="1800" dirty="0"/>
              <a:t>ежегодный прирост региональных франшиз (зарегистрировано более </a:t>
            </a:r>
            <a:r>
              <a:rPr lang="ru-RU" sz="1800" dirty="0" smtClean="0"/>
              <a:t>75). </a:t>
            </a:r>
            <a:r>
              <a:rPr lang="ru-RU" sz="1800" dirty="0"/>
              <a:t>Ежегодное присутствие регионального стенда на </a:t>
            </a:r>
            <a:r>
              <a:rPr lang="en-US" sz="1800" dirty="0"/>
              <a:t>BUYBRAND</a:t>
            </a:r>
            <a:r>
              <a:rPr lang="ru-RU" sz="1800" dirty="0"/>
              <a:t>. Региональные конкурсы франшиз. Региональные мероприятия по франчайзингу (коммуникации, образование, продвижение</a:t>
            </a:r>
            <a:r>
              <a:rPr lang="ru-RU" sz="1800" dirty="0" smtClean="0"/>
              <a:t>). Проект ТАТФРАНШИЗА –выделение средств на создание франшиз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Тюмень, Югра  </a:t>
            </a:r>
            <a:r>
              <a:rPr lang="ru-RU" sz="1800" dirty="0" smtClean="0"/>
              <a:t>- ежегодный </a:t>
            </a:r>
            <a:r>
              <a:rPr lang="ru-RU" sz="1800" dirty="0"/>
              <a:t>прирост региональных франшиз (зарегистрировано более </a:t>
            </a:r>
            <a:r>
              <a:rPr lang="ru-RU" sz="1800" dirty="0" smtClean="0"/>
              <a:t>30). Региональный конкурс социальный франчайзинг. </a:t>
            </a:r>
            <a:r>
              <a:rPr lang="ru-RU" sz="1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Запуск АГРОФРАНШИЗ (по опыту Пермского края). </a:t>
            </a:r>
            <a:r>
              <a:rPr lang="ru-RU" sz="1800" dirty="0" smtClean="0"/>
              <a:t>Региональные </a:t>
            </a:r>
            <a:r>
              <a:rPr lang="ru-RU" sz="1800" dirty="0"/>
              <a:t>мероприятия по франчайзингу (коммуникации, образование, продвижение</a:t>
            </a:r>
            <a:r>
              <a:rPr lang="ru-RU" sz="1800" dirty="0" smtClean="0"/>
              <a:t>), делегации на</a:t>
            </a:r>
            <a:r>
              <a:rPr lang="en-US" sz="1800" dirty="0" smtClean="0"/>
              <a:t> BUYBRAND</a:t>
            </a:r>
            <a:endParaRPr lang="ru-RU" sz="1800" dirty="0" smtClean="0"/>
          </a:p>
          <a:p>
            <a:pPr>
              <a:lnSpc>
                <a:spcPct val="80000"/>
              </a:lnSpc>
              <a:buNone/>
            </a:pPr>
            <a:r>
              <a:rPr lang="ru-RU" sz="1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Омск</a:t>
            </a:r>
            <a:r>
              <a:rPr lang="ru-RU" sz="1800" dirty="0" smtClean="0"/>
              <a:t> - ежегодное </a:t>
            </a:r>
            <a:r>
              <a:rPr lang="ru-RU" sz="1800" dirty="0"/>
              <a:t>присутствие регионального стенда на </a:t>
            </a:r>
            <a:r>
              <a:rPr lang="en-US" sz="1800" dirty="0"/>
              <a:t>BUYBRAND</a:t>
            </a:r>
            <a:r>
              <a:rPr lang="ru-RU" sz="1800" dirty="0"/>
              <a:t>. </a:t>
            </a:r>
            <a:r>
              <a:rPr lang="ru-RU" sz="1800" dirty="0" smtClean="0"/>
              <a:t>Региональные </a:t>
            </a:r>
            <a:r>
              <a:rPr lang="ru-RU" sz="1800" dirty="0"/>
              <a:t>мероприятия по франчайзингу (коммуникации, образование, продвижение).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rgbClr val="B3110D"/>
                </a:solidFill>
                <a:latin typeface="DINPro-Medium" panose="02000503030000020004" pitchFamily="50" charset="0"/>
              </a:rPr>
              <a:t>Киров</a:t>
            </a:r>
            <a:r>
              <a:rPr lang="ru-RU" sz="1800" dirty="0" smtClean="0"/>
              <a:t> – ежегодный межрегиональный Форум «Франчайзинг для малого бизнеса» 2014-2017 </a:t>
            </a:r>
            <a:r>
              <a:rPr lang="ru-RU" sz="1800" dirty="0" err="1" smtClean="0"/>
              <a:t>гг</a:t>
            </a:r>
            <a:r>
              <a:rPr lang="ru-RU" sz="1800" dirty="0" smtClean="0"/>
              <a:t> (</a:t>
            </a:r>
            <a:r>
              <a:rPr lang="ru-RU" sz="1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выставка – 80% пермские проекты, деловая программа – «Франчайзинг-Интеллект»), </a:t>
            </a:r>
            <a:r>
              <a:rPr lang="ru-RU" sz="1800" dirty="0"/>
              <a:t>делегации на</a:t>
            </a:r>
            <a:r>
              <a:rPr lang="en-US" sz="1800" dirty="0"/>
              <a:t> </a:t>
            </a:r>
            <a:r>
              <a:rPr lang="en-US" sz="1800" dirty="0" smtClean="0"/>
              <a:t>BUYBRAND</a:t>
            </a:r>
            <a:endParaRPr lang="ru-RU" sz="1800" dirty="0" smtClean="0"/>
          </a:p>
          <a:p>
            <a:pPr>
              <a:lnSpc>
                <a:spcPct val="80000"/>
              </a:lnSpc>
              <a:buNone/>
            </a:pPr>
            <a:r>
              <a:rPr lang="ru-RU" sz="1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Башкирия</a:t>
            </a:r>
            <a:r>
              <a:rPr lang="ru-RU" sz="1800" dirty="0" smtClean="0"/>
              <a:t> - региональные </a:t>
            </a:r>
            <a:r>
              <a:rPr lang="ru-RU" sz="1800" dirty="0"/>
              <a:t>мероприятия по франчайзингу (коммуникации, образование, продвижение). </a:t>
            </a:r>
            <a:r>
              <a:rPr lang="ru-RU" sz="1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Запуск АГРОФРАНШИЗ (по опыту Пермского края).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1600" b="1" dirty="0" smtClean="0">
                <a:solidFill>
                  <a:srgbClr val="B3110D"/>
                </a:solidFill>
                <a:latin typeface="DINPro-Medium" panose="02000503030000020004" pitchFamily="50" charset="0"/>
              </a:rPr>
              <a:t>Удмуртия</a:t>
            </a:r>
            <a:r>
              <a:rPr lang="ru-RU" alt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 - </a:t>
            </a:r>
            <a:r>
              <a:rPr lang="ru-RU" sz="1800" dirty="0"/>
              <a:t>присутствие регионального стенда на </a:t>
            </a:r>
            <a:r>
              <a:rPr lang="en-US" sz="1800" dirty="0"/>
              <a:t>BUYBRAND</a:t>
            </a:r>
            <a:r>
              <a:rPr lang="ru-RU" sz="1800" dirty="0"/>
              <a:t>. Региональные конкурсы франшиз. Региональные </a:t>
            </a:r>
            <a:r>
              <a:rPr lang="ru-RU" sz="1800" dirty="0" smtClean="0"/>
              <a:t>и международные мероприятия </a:t>
            </a:r>
            <a:r>
              <a:rPr lang="ru-RU" sz="1800" dirty="0"/>
              <a:t>по франчайзингу (коммуникации, образование, продвижение</a:t>
            </a:r>
            <a:r>
              <a:rPr lang="ru-RU" sz="1800" dirty="0" smtClean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1600" b="1" dirty="0">
                <a:solidFill>
                  <a:srgbClr val="B3110D"/>
                </a:solidFill>
                <a:latin typeface="DINPro-Medium" panose="02000503030000020004" pitchFamily="50" charset="0"/>
              </a:rPr>
              <a:t>Пермь</a:t>
            </a:r>
            <a:r>
              <a:rPr lang="ru-RU" alt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 – большие активности до 2016 года, большие перспективы на будущее….</a:t>
            </a:r>
            <a:endParaRPr lang="ru-RU" altLang="ru-RU" sz="1800" dirty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</p:txBody>
      </p:sp>
      <p:pic>
        <p:nvPicPr>
          <p:cNvPr id="4100" name="Picture 6" descr="ЛОГОТИП V2 color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76200"/>
            <a:ext cx="20589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0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908720"/>
            <a:ext cx="8229600" cy="108108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  <a:t>ФРАНЧАЙЗИНГ.</a:t>
            </a:r>
            <a:br>
              <a:rPr lang="ru-RU" sz="3200" b="1" dirty="0" smtClean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B3110D"/>
                </a:solidFill>
                <a:latin typeface="DINPro-Medium" panose="02000503030000020004" pitchFamily="50" charset="0"/>
                <a:ea typeface="+mn-ea"/>
                <a:cs typeface="+mn-cs"/>
              </a:rPr>
              <a:t> Перспективы в России</a:t>
            </a:r>
            <a:endParaRPr lang="ru-RU" altLang="ru-RU" sz="3200" b="1" dirty="0">
              <a:latin typeface="DINPro-Medium" panose="02000503030000020004" pitchFamily="50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048842"/>
            <a:ext cx="8961884" cy="42484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1800" dirty="0"/>
              <a:t>Одной из национальных целей в соответствии с Указом Президента </a:t>
            </a:r>
            <a:r>
              <a:rPr lang="ru-RU" sz="1800" dirty="0" smtClean="0"/>
              <a:t>РФ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от </a:t>
            </a:r>
            <a:r>
              <a:rPr lang="ru-RU" sz="1800" dirty="0"/>
              <a:t>7 мая 2018 г. №204 </a:t>
            </a:r>
            <a:r>
              <a:rPr lang="ru-RU" sz="1800" dirty="0" smtClean="0"/>
              <a:t>«</a:t>
            </a:r>
            <a:r>
              <a:rPr lang="ru-RU" sz="1500" b="1" dirty="0" smtClean="0">
                <a:solidFill>
                  <a:srgbClr val="B3110D"/>
                </a:solidFill>
                <a:latin typeface="DINPro-Medium" panose="02000503030000020004" pitchFamily="50" charset="0"/>
              </a:rPr>
              <a:t>О национальных целях и стратегических задачах развития РФ на </a:t>
            </a:r>
          </a:p>
          <a:p>
            <a:pPr>
              <a:lnSpc>
                <a:spcPct val="80000"/>
              </a:lnSpc>
              <a:buNone/>
            </a:pPr>
            <a:r>
              <a:rPr lang="ru-RU" sz="1500" b="1" dirty="0" smtClean="0">
                <a:solidFill>
                  <a:srgbClr val="B3110D"/>
                </a:solidFill>
                <a:latin typeface="DINPro-Medium" panose="02000503030000020004" pitchFamily="50" charset="0"/>
              </a:rPr>
              <a:t>период до 2024 года» </a:t>
            </a:r>
            <a:r>
              <a:rPr lang="ru-RU" sz="1800" dirty="0" smtClean="0"/>
              <a:t>является реализации программы «расширения использования 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франшиз </a:t>
            </a:r>
            <a:r>
              <a:rPr lang="ru-RU" sz="1800" dirty="0"/>
              <a:t>в секторе МСП». </a:t>
            </a:r>
          </a:p>
          <a:p>
            <a:pPr>
              <a:lnSpc>
                <a:spcPct val="80000"/>
              </a:lnSpc>
              <a:buNone/>
            </a:pPr>
            <a:endParaRPr lang="ru-RU" alt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Миссия и роль РАФ – Российской Ассоциации Франчайзинга</a:t>
            </a:r>
          </a:p>
          <a:p>
            <a:pPr>
              <a:lnSpc>
                <a:spcPct val="80000"/>
              </a:lnSpc>
              <a:buNone/>
            </a:pPr>
            <a:endParaRPr lang="ru-RU" altLang="ru-RU" sz="1800" dirty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АСИ</a:t>
            </a:r>
          </a:p>
          <a:p>
            <a:pPr>
              <a:lnSpc>
                <a:spcPct val="80000"/>
              </a:lnSpc>
              <a:buNone/>
            </a:pPr>
            <a:endParaRPr lang="ru-RU" altLang="ru-RU" sz="1800" dirty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ФПСП</a:t>
            </a:r>
          </a:p>
          <a:p>
            <a:pPr>
              <a:lnSpc>
                <a:spcPct val="80000"/>
              </a:lnSpc>
              <a:buNone/>
            </a:pPr>
            <a:endParaRPr lang="ru-RU" altLang="ru-RU" sz="1800" dirty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Фонд региональных социальных программ «Наше будущее»</a:t>
            </a:r>
          </a:p>
          <a:p>
            <a:pPr>
              <a:lnSpc>
                <a:spcPct val="80000"/>
              </a:lnSpc>
              <a:buNone/>
            </a:pPr>
            <a:endParaRPr lang="ru-RU" altLang="ru-RU" sz="1800" dirty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alt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РГСУ</a:t>
            </a:r>
            <a:endParaRPr lang="ru-RU" altLang="ru-RU" sz="1800" dirty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</p:txBody>
      </p:sp>
      <p:pic>
        <p:nvPicPr>
          <p:cNvPr id="4100" name="Picture 6" descr="ЛОГОТИП V2 color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76200"/>
            <a:ext cx="20589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ПЕРМЬ 31.10.2018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4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11969"/>
            <a:ext cx="8229600" cy="1282700"/>
          </a:xfrm>
        </p:spPr>
        <p:txBody>
          <a:bodyPr>
            <a:normAutofit/>
          </a:bodyPr>
          <a:lstStyle/>
          <a:p>
            <a:pPr algn="l"/>
            <a:r>
              <a:rPr lang="ru-RU" altLang="ru-RU" sz="2400" dirty="0">
                <a:solidFill>
                  <a:srgbClr val="C00000"/>
                </a:solidFill>
                <a:latin typeface="DINPro-Medium" panose="02000503030000020004" pitchFamily="50" charset="0"/>
              </a:rPr>
              <a:t>МОЕ </a:t>
            </a:r>
            <a:r>
              <a:rPr lang="ru-RU" altLang="ru-RU" sz="2400" dirty="0" smtClean="0">
                <a:solidFill>
                  <a:srgbClr val="C00000"/>
                </a:solidFill>
                <a:latin typeface="DINPro-Medium" panose="02000503030000020004" pitchFamily="50" charset="0"/>
              </a:rPr>
              <a:t>ПОЖЕЛАНИЕ</a:t>
            </a:r>
            <a:endParaRPr lang="ru-RU" altLang="ru-RU" sz="2400" dirty="0">
              <a:solidFill>
                <a:srgbClr val="C00000"/>
              </a:solidFill>
              <a:latin typeface="DINPro-Medium" panose="02000503030000020004" pitchFamily="50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66640"/>
            <a:ext cx="8229600" cy="4430712"/>
          </a:xfrm>
        </p:spPr>
        <p:txBody>
          <a:bodyPr>
            <a:normAutofit/>
          </a:bodyPr>
          <a:lstStyle/>
          <a:p>
            <a:pPr marL="901700">
              <a:buFont typeface="Arial" charset="0"/>
              <a:buNone/>
              <a:tabLst>
                <a:tab pos="1077913" algn="l"/>
                <a:tab pos="4572000" algn="l"/>
              </a:tabLst>
              <a:defRPr/>
            </a:pP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Нельзя вернуться в прошлое и </a:t>
            </a:r>
          </a:p>
          <a:p>
            <a:pPr marL="901700">
              <a:buFont typeface="Arial" charset="0"/>
              <a:buNone/>
              <a:tabLst>
                <a:tab pos="1077913" algn="l"/>
                <a:tab pos="4572000" algn="l"/>
              </a:tabLst>
              <a:defRPr/>
            </a:pP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изменить свой старт, но можно </a:t>
            </a:r>
          </a:p>
          <a:p>
            <a:pPr marL="901700">
              <a:buFont typeface="Arial" charset="0"/>
              <a:buNone/>
              <a:tabLst>
                <a:tab pos="1077913" algn="l"/>
                <a:tab pos="4572000" algn="l"/>
              </a:tabLst>
              <a:defRPr/>
            </a:pP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стартовать сейчас и изменить свой </a:t>
            </a:r>
          </a:p>
          <a:p>
            <a:pPr marL="901700">
              <a:buFont typeface="Arial" charset="0"/>
              <a:buNone/>
              <a:tabLst>
                <a:tab pos="1077913" algn="l"/>
                <a:tab pos="4572000" algn="l"/>
              </a:tabLst>
              <a:defRPr/>
            </a:pP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финиш.</a:t>
            </a:r>
          </a:p>
          <a:p>
            <a:pPr>
              <a:buFont typeface="Arial" charset="0"/>
              <a:buNone/>
              <a:tabLst>
                <a:tab pos="4572000" algn="l"/>
              </a:tabLst>
              <a:defRPr/>
            </a:pP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  <a:p>
            <a:pPr algn="r" defTabSz="887413">
              <a:buFont typeface="Arial" charset="0"/>
              <a:buNone/>
              <a:tabLst>
                <a:tab pos="3582988" algn="l"/>
                <a:tab pos="3944938" algn="l"/>
              </a:tabLst>
              <a:defRPr/>
            </a:pP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К. Чапек «Средство </a:t>
            </a:r>
            <a:r>
              <a:rPr lang="ru-RU" sz="20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Макропулоса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»</a:t>
            </a:r>
          </a:p>
          <a:p>
            <a:pPr algn="r" defTabSz="887413">
              <a:buFont typeface="Arial" charset="0"/>
              <a:buNone/>
              <a:tabLst>
                <a:tab pos="3582988" algn="l"/>
                <a:tab pos="3944938" algn="l"/>
              </a:tabLst>
              <a:defRPr/>
            </a:pP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DINPro-Regular" panose="02000503030000020004" pitchFamily="50" charset="0"/>
              </a:rPr>
              <a:t>Юлия Богушевская</a:t>
            </a:r>
          </a:p>
          <a:p>
            <a:pPr marL="0" indent="0">
              <a:buFont typeface="Wingdings" pitchFamily="2" charset="2"/>
              <a:buNone/>
              <a:tabLst>
                <a:tab pos="4572000" algn="l"/>
              </a:tabLst>
              <a:defRPr/>
            </a:pPr>
            <a:endParaRPr lang="ru-RU" alt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DINPro-Regular" panose="02000503030000020004" pitchFamily="50" charset="0"/>
            </a:endParaRPr>
          </a:p>
        </p:txBody>
      </p:sp>
      <p:pic>
        <p:nvPicPr>
          <p:cNvPr id="18436" name="Picture 6" descr="ЛОГОТИП V2 color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0" y="142875"/>
            <a:ext cx="22193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ПЕРМЬ 31.10.2018</a:t>
            </a:r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1931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732</Words>
  <Application>Microsoft Office PowerPoint</Application>
  <PresentationFormat>Экран (4:3)</PresentationFormat>
  <Paragraphs>95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ФРАНЧАЙЗИНГ В ПЕРМСКОМ КРАЕ ВЧЕРА, СЕГОДНЯ, ЗАВТРА.  МЫ – ЛИДЕРЫ В РОССИИ? </vt:lpstr>
      <vt:lpstr>Презентация PowerPoint</vt:lpstr>
      <vt:lpstr>ФРАНЧАЙЗИНГ В ПЕРМСКОМ КРАЕ ВЧЕРА, СЕГОДНЯ, ЗАВТРА.  МЫ – ЛИДЕРЫ В РОССИИ? </vt:lpstr>
      <vt:lpstr>МЫ – ЛИДЕРЫ В РОССИИ?  ФРАНЧАЙЗИНГ в других регионах</vt:lpstr>
      <vt:lpstr>ФРАНЧАЙЗИНГ.  Перспективы в России</vt:lpstr>
      <vt:lpstr>МОЕ ПОЖЕЛАНИЕ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</dc:creator>
  <cp:lastModifiedBy>dm</cp:lastModifiedBy>
  <cp:revision>97</cp:revision>
  <dcterms:created xsi:type="dcterms:W3CDTF">2015-04-30T09:10:11Z</dcterms:created>
  <dcterms:modified xsi:type="dcterms:W3CDTF">2018-11-19T07:00:43Z</dcterms:modified>
</cp:coreProperties>
</file>