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5" r:id="rId2"/>
    <p:sldId id="353" r:id="rId3"/>
    <p:sldId id="354" r:id="rId4"/>
    <p:sldId id="301" r:id="rId5"/>
    <p:sldId id="307" r:id="rId6"/>
    <p:sldId id="312" r:id="rId7"/>
    <p:sldId id="329" r:id="rId8"/>
    <p:sldId id="330" r:id="rId9"/>
    <p:sldId id="355" r:id="rId10"/>
    <p:sldId id="328" r:id="rId11"/>
    <p:sldId id="368" r:id="rId12"/>
    <p:sldId id="369" r:id="rId13"/>
    <p:sldId id="339" r:id="rId14"/>
    <p:sldId id="340" r:id="rId15"/>
    <p:sldId id="342" r:id="rId16"/>
    <p:sldId id="318" r:id="rId17"/>
    <p:sldId id="370" r:id="rId18"/>
    <p:sldId id="371" r:id="rId19"/>
  </p:sldIdLst>
  <p:sldSz cx="9144000" cy="5143500" type="screen16x9"/>
  <p:notesSz cx="6858000" cy="9144000"/>
  <p:defaultTextStyle>
    <a:defPPr>
      <a:defRPr lang="ru-R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57" userDrawn="1">
          <p15:clr>
            <a:srgbClr val="A4A3A4"/>
          </p15:clr>
        </p15:guide>
        <p15:guide id="3" orient="horz" pos="1613">
          <p15:clr>
            <a:srgbClr val="A4A3A4"/>
          </p15:clr>
        </p15:guide>
        <p15:guide id="4" orient="horz" pos="464">
          <p15:clr>
            <a:srgbClr val="A4A3A4"/>
          </p15:clr>
        </p15:guide>
        <p15:guide id="5" orient="horz" pos="1927">
          <p15:clr>
            <a:srgbClr val="A4A3A4"/>
          </p15:clr>
        </p15:guide>
        <p15:guide id="6" orient="horz" pos="1024">
          <p15:clr>
            <a:srgbClr val="A4A3A4"/>
          </p15:clr>
        </p15:guide>
        <p15:guide id="7" orient="horz" pos="1350">
          <p15:clr>
            <a:srgbClr val="A4A3A4"/>
          </p15:clr>
        </p15:guide>
        <p15:guide id="8" pos="2906">
          <p15:clr>
            <a:srgbClr val="A4A3A4"/>
          </p15:clr>
        </p15:guide>
        <p15:guide id="9" pos="167">
          <p15:clr>
            <a:srgbClr val="A4A3A4"/>
          </p15:clr>
        </p15:guide>
        <p15:guide id="10" pos="382">
          <p15:clr>
            <a:srgbClr val="A4A3A4"/>
          </p15:clr>
        </p15:guide>
        <p15:guide id="11" pos="1791">
          <p15:clr>
            <a:srgbClr val="A4A3A4"/>
          </p15:clr>
        </p15:guide>
        <p15:guide id="12" pos="4862">
          <p15:clr>
            <a:srgbClr val="A4A3A4"/>
          </p15:clr>
        </p15:guide>
        <p15:guide id="13" pos="978">
          <p15:clr>
            <a:srgbClr val="A4A3A4"/>
          </p15:clr>
        </p15:guide>
        <p15:guide id="14" pos="11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95DA"/>
    <a:srgbClr val="3131FF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278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14" y="-918"/>
      </p:cViewPr>
      <p:guideLst>
        <p:guide orient="horz" pos="2160"/>
        <p:guide orient="horz" pos="1613"/>
        <p:guide orient="horz" pos="464"/>
        <p:guide orient="horz" pos="1927"/>
        <p:guide orient="horz" pos="1024"/>
        <p:guide orient="horz" pos="1350"/>
        <p:guide pos="2857"/>
        <p:guide pos="2906"/>
        <p:guide pos="167"/>
        <p:guide pos="382"/>
        <p:guide pos="1791"/>
        <p:guide pos="4862"/>
        <p:guide pos="978"/>
        <p:guide pos="11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842816-ED14-47B8-8EB6-C27990C7722D}" type="doc">
      <dgm:prSet loTypeId="urn:microsoft.com/office/officeart/2005/8/layout/funnel1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A1878293-D787-49CB-9B85-E80EF3C51C5A}">
      <dgm:prSet phldrT="[Текст]" custT="1"/>
      <dgm:spPr>
        <a:solidFill>
          <a:srgbClr val="0095DA"/>
        </a:solidFill>
      </dgm:spPr>
      <dgm:t>
        <a:bodyPr/>
        <a:lstStyle/>
        <a:p>
          <a:r>
            <a:rPr lang="en-US" sz="1000" dirty="0">
              <a:solidFill>
                <a:schemeClr val="bg1"/>
              </a:solidFill>
              <a:latin typeface="Calibri" panose="020F0502020204030204" pitchFamily="34" charset="0"/>
            </a:rPr>
            <a:t>CRM</a:t>
          </a:r>
          <a:endParaRPr lang="ru-RU" sz="100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FAC41967-AA9E-4DDE-BEB4-8F619129A694}" type="parTrans" cxnId="{9DFBBE99-DE6B-4149-94FA-B84D3CDDDC6E}">
      <dgm:prSet/>
      <dgm:spPr/>
      <dgm:t>
        <a:bodyPr/>
        <a:lstStyle/>
        <a:p>
          <a:endParaRPr lang="ru-RU"/>
        </a:p>
      </dgm:t>
    </dgm:pt>
    <dgm:pt modelId="{FC2181AD-0D5A-434E-857B-4B57E05C656C}" type="sibTrans" cxnId="{9DFBBE99-DE6B-4149-94FA-B84D3CDDDC6E}">
      <dgm:prSet/>
      <dgm:spPr/>
      <dgm:t>
        <a:bodyPr/>
        <a:lstStyle/>
        <a:p>
          <a:endParaRPr lang="ru-RU"/>
        </a:p>
      </dgm:t>
    </dgm:pt>
    <dgm:pt modelId="{47D45680-D4F8-4DBD-94BE-35736C4B95DB}">
      <dgm:prSet phldrT="[Текст]" custT="1"/>
      <dgm:spPr>
        <a:solidFill>
          <a:srgbClr val="0095DA"/>
        </a:solidFill>
      </dgm:spPr>
      <dgm:t>
        <a:bodyPr/>
        <a:lstStyle/>
        <a:p>
          <a:r>
            <a:rPr lang="ru-RU" sz="1000" dirty="0">
              <a:solidFill>
                <a:schemeClr val="bg1"/>
              </a:solidFill>
              <a:latin typeface="Calibri" panose="020F0502020204030204" pitchFamily="34" charset="0"/>
            </a:rPr>
            <a:t>НОУ-ХАУ</a:t>
          </a:r>
        </a:p>
      </dgm:t>
    </dgm:pt>
    <dgm:pt modelId="{C2B35730-64AC-408D-8A32-9B40BF2238E0}" type="parTrans" cxnId="{02E15091-5C14-4DDB-80C2-D83E72CD092A}">
      <dgm:prSet/>
      <dgm:spPr/>
      <dgm:t>
        <a:bodyPr/>
        <a:lstStyle/>
        <a:p>
          <a:endParaRPr lang="ru-RU"/>
        </a:p>
      </dgm:t>
    </dgm:pt>
    <dgm:pt modelId="{0F2F17F2-A37E-4112-AA2D-F55AA22D656D}" type="sibTrans" cxnId="{02E15091-5C14-4DDB-80C2-D83E72CD092A}">
      <dgm:prSet/>
      <dgm:spPr/>
      <dgm:t>
        <a:bodyPr/>
        <a:lstStyle/>
        <a:p>
          <a:endParaRPr lang="ru-RU"/>
        </a:p>
      </dgm:t>
    </dgm:pt>
    <dgm:pt modelId="{C4D58BB9-7CA4-440F-982F-B1BA92AE4B42}">
      <dgm:prSet phldrT="[Текст]" custT="1"/>
      <dgm:spPr>
        <a:solidFill>
          <a:srgbClr val="0095DA"/>
        </a:solidFill>
      </dgm:spPr>
      <dgm:t>
        <a:bodyPr/>
        <a:lstStyle/>
        <a:p>
          <a:r>
            <a:rPr lang="ru-RU" sz="900" dirty="0">
              <a:solidFill>
                <a:schemeClr val="bg1"/>
              </a:solidFill>
              <a:latin typeface="Calibri" panose="020F0502020204030204" pitchFamily="34" charset="0"/>
            </a:rPr>
            <a:t>ОБЪЕКТЫ АВТОРСКИХ ПРАВ</a:t>
          </a:r>
        </a:p>
      </dgm:t>
    </dgm:pt>
    <dgm:pt modelId="{843AACE8-BE37-4596-9645-15FA5141AF38}" type="parTrans" cxnId="{34A7AC06-CF47-4AC2-8E66-6CFD1CAB970A}">
      <dgm:prSet/>
      <dgm:spPr/>
      <dgm:t>
        <a:bodyPr/>
        <a:lstStyle/>
        <a:p>
          <a:endParaRPr lang="ru-RU"/>
        </a:p>
      </dgm:t>
    </dgm:pt>
    <dgm:pt modelId="{7E01D77E-8F62-4777-ACAD-629303C9E561}" type="sibTrans" cxnId="{34A7AC06-CF47-4AC2-8E66-6CFD1CAB970A}">
      <dgm:prSet/>
      <dgm:spPr/>
      <dgm:t>
        <a:bodyPr/>
        <a:lstStyle/>
        <a:p>
          <a:endParaRPr lang="ru-RU"/>
        </a:p>
      </dgm:t>
    </dgm:pt>
    <dgm:pt modelId="{E280D238-9752-4020-97F8-DC8DAF995435}">
      <dgm:prSet phldrT="[Текст]" custT="1"/>
      <dgm:spPr/>
      <dgm:t>
        <a:bodyPr/>
        <a:lstStyle/>
        <a:p>
          <a:r>
            <a: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rPr>
            <a:t>ЛИЦЕНЗИОННЫЙ ДОГОВОР</a:t>
          </a:r>
        </a:p>
      </dgm:t>
    </dgm:pt>
    <dgm:pt modelId="{FECA13D8-51F6-4FE6-9ED0-4F0BF1FCE89D}" type="parTrans" cxnId="{EB55591C-8CE0-4DC3-8605-4841FC852286}">
      <dgm:prSet/>
      <dgm:spPr/>
      <dgm:t>
        <a:bodyPr/>
        <a:lstStyle/>
        <a:p>
          <a:endParaRPr lang="ru-RU"/>
        </a:p>
      </dgm:t>
    </dgm:pt>
    <dgm:pt modelId="{75FFA593-68B5-4260-A4D5-89AC6161768D}" type="sibTrans" cxnId="{EB55591C-8CE0-4DC3-8605-4841FC852286}">
      <dgm:prSet/>
      <dgm:spPr/>
      <dgm:t>
        <a:bodyPr/>
        <a:lstStyle/>
        <a:p>
          <a:endParaRPr lang="ru-RU"/>
        </a:p>
      </dgm:t>
    </dgm:pt>
    <dgm:pt modelId="{88C52714-4D24-4172-924C-116E0FD9FD96}" type="pres">
      <dgm:prSet presAssocID="{54842816-ED14-47B8-8EB6-C27990C7722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49A352-3B47-402D-B0C5-9C6DA36D6CAB}" type="pres">
      <dgm:prSet presAssocID="{54842816-ED14-47B8-8EB6-C27990C7722D}" presName="ellipse" presStyleLbl="trBgShp" presStyleIdx="0" presStyleCnt="1" custLinFactNeighborX="-814" custLinFactNeighborY="6528"/>
      <dgm:spPr/>
    </dgm:pt>
    <dgm:pt modelId="{4865FF6D-7BAF-4E9C-AD9B-549CBEF1E185}" type="pres">
      <dgm:prSet presAssocID="{54842816-ED14-47B8-8EB6-C27990C7722D}" presName="arrow1" presStyleLbl="fgShp" presStyleIdx="0" presStyleCnt="1"/>
      <dgm:spPr>
        <a:solidFill>
          <a:srgbClr val="0095DA"/>
        </a:solidFill>
      </dgm:spPr>
    </dgm:pt>
    <dgm:pt modelId="{8617FEE8-CF99-41FE-B630-564C9D5C429A}" type="pres">
      <dgm:prSet presAssocID="{54842816-ED14-47B8-8EB6-C27990C7722D}" presName="rectangle" presStyleLbl="revTx" presStyleIdx="0" presStyleCnt="1" custScaleX="1569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605AA-BA37-4F55-B553-084975D5270F}" type="pres">
      <dgm:prSet presAssocID="{47D45680-D4F8-4DBD-94BE-35736C4B95DB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A50843-14E5-47D8-98A8-5D5A402617B4}" type="pres">
      <dgm:prSet presAssocID="{C4D58BB9-7CA4-440F-982F-B1BA92AE4B42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50568-9D2B-49F4-B988-88DA53F3726B}" type="pres">
      <dgm:prSet presAssocID="{E280D238-9752-4020-97F8-DC8DAF995435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3ECD60-4312-4F9E-9AC5-B784311F7F29}" type="pres">
      <dgm:prSet presAssocID="{54842816-ED14-47B8-8EB6-C27990C7722D}" presName="funnel" presStyleLbl="trAlignAcc1" presStyleIdx="0" presStyleCnt="1" custLinFactNeighborX="1645" custLinFactNeighborY="-1369"/>
      <dgm:spPr>
        <a:ln>
          <a:solidFill>
            <a:srgbClr val="0095DA"/>
          </a:solidFill>
        </a:ln>
      </dgm:spPr>
    </dgm:pt>
  </dgm:ptLst>
  <dgm:cxnLst>
    <dgm:cxn modelId="{8D2B006C-E183-4E65-B207-6353AB62EAB1}" type="presOf" srcId="{A1878293-D787-49CB-9B85-E80EF3C51C5A}" destId="{7D650568-9D2B-49F4-B988-88DA53F3726B}" srcOrd="0" destOrd="0" presId="urn:microsoft.com/office/officeart/2005/8/layout/funnel1"/>
    <dgm:cxn modelId="{1935E636-28D4-44A2-9336-730059ACF690}" type="presOf" srcId="{C4D58BB9-7CA4-440F-982F-B1BA92AE4B42}" destId="{E1A605AA-BA37-4F55-B553-084975D5270F}" srcOrd="0" destOrd="0" presId="urn:microsoft.com/office/officeart/2005/8/layout/funnel1"/>
    <dgm:cxn modelId="{9DFBBE99-DE6B-4149-94FA-B84D3CDDDC6E}" srcId="{54842816-ED14-47B8-8EB6-C27990C7722D}" destId="{A1878293-D787-49CB-9B85-E80EF3C51C5A}" srcOrd="0" destOrd="0" parTransId="{FAC41967-AA9E-4DDE-BEB4-8F619129A694}" sibTransId="{FC2181AD-0D5A-434E-857B-4B57E05C656C}"/>
    <dgm:cxn modelId="{424D4F73-5DF6-4F85-A932-9D4E81DD8949}" type="presOf" srcId="{47D45680-D4F8-4DBD-94BE-35736C4B95DB}" destId="{47A50843-14E5-47D8-98A8-5D5A402617B4}" srcOrd="0" destOrd="0" presId="urn:microsoft.com/office/officeart/2005/8/layout/funnel1"/>
    <dgm:cxn modelId="{34A7AC06-CF47-4AC2-8E66-6CFD1CAB970A}" srcId="{54842816-ED14-47B8-8EB6-C27990C7722D}" destId="{C4D58BB9-7CA4-440F-982F-B1BA92AE4B42}" srcOrd="2" destOrd="0" parTransId="{843AACE8-BE37-4596-9645-15FA5141AF38}" sibTransId="{7E01D77E-8F62-4777-ACAD-629303C9E561}"/>
    <dgm:cxn modelId="{02E15091-5C14-4DDB-80C2-D83E72CD092A}" srcId="{54842816-ED14-47B8-8EB6-C27990C7722D}" destId="{47D45680-D4F8-4DBD-94BE-35736C4B95DB}" srcOrd="1" destOrd="0" parTransId="{C2B35730-64AC-408D-8A32-9B40BF2238E0}" sibTransId="{0F2F17F2-A37E-4112-AA2D-F55AA22D656D}"/>
    <dgm:cxn modelId="{55D57B6C-8A0C-469D-A2D9-49E832DE5C20}" type="presOf" srcId="{E280D238-9752-4020-97F8-DC8DAF995435}" destId="{8617FEE8-CF99-41FE-B630-564C9D5C429A}" srcOrd="0" destOrd="0" presId="urn:microsoft.com/office/officeart/2005/8/layout/funnel1"/>
    <dgm:cxn modelId="{3448D08C-0A57-437A-A0F7-CD20685678CC}" type="presOf" srcId="{54842816-ED14-47B8-8EB6-C27990C7722D}" destId="{88C52714-4D24-4172-924C-116E0FD9FD96}" srcOrd="0" destOrd="0" presId="urn:microsoft.com/office/officeart/2005/8/layout/funnel1"/>
    <dgm:cxn modelId="{EB55591C-8CE0-4DC3-8605-4841FC852286}" srcId="{54842816-ED14-47B8-8EB6-C27990C7722D}" destId="{E280D238-9752-4020-97F8-DC8DAF995435}" srcOrd="3" destOrd="0" parTransId="{FECA13D8-51F6-4FE6-9ED0-4F0BF1FCE89D}" sibTransId="{75FFA593-68B5-4260-A4D5-89AC6161768D}"/>
    <dgm:cxn modelId="{CED27D7C-1070-4B95-BB6A-9D31BB7D255F}" type="presParOf" srcId="{88C52714-4D24-4172-924C-116E0FD9FD96}" destId="{4249A352-3B47-402D-B0C5-9C6DA36D6CAB}" srcOrd="0" destOrd="0" presId="urn:microsoft.com/office/officeart/2005/8/layout/funnel1"/>
    <dgm:cxn modelId="{74F95FA0-65C2-4C36-B683-7EB814353394}" type="presParOf" srcId="{88C52714-4D24-4172-924C-116E0FD9FD96}" destId="{4865FF6D-7BAF-4E9C-AD9B-549CBEF1E185}" srcOrd="1" destOrd="0" presId="urn:microsoft.com/office/officeart/2005/8/layout/funnel1"/>
    <dgm:cxn modelId="{D784784E-9931-4F6B-8E69-F2EF606522F0}" type="presParOf" srcId="{88C52714-4D24-4172-924C-116E0FD9FD96}" destId="{8617FEE8-CF99-41FE-B630-564C9D5C429A}" srcOrd="2" destOrd="0" presId="urn:microsoft.com/office/officeart/2005/8/layout/funnel1"/>
    <dgm:cxn modelId="{00A4670A-7232-432A-BBD5-0350F52906A0}" type="presParOf" srcId="{88C52714-4D24-4172-924C-116E0FD9FD96}" destId="{E1A605AA-BA37-4F55-B553-084975D5270F}" srcOrd="3" destOrd="0" presId="urn:microsoft.com/office/officeart/2005/8/layout/funnel1"/>
    <dgm:cxn modelId="{FB10E01E-D8FD-4A89-8EFB-4DDF116E6B22}" type="presParOf" srcId="{88C52714-4D24-4172-924C-116E0FD9FD96}" destId="{47A50843-14E5-47D8-98A8-5D5A402617B4}" srcOrd="4" destOrd="0" presId="urn:microsoft.com/office/officeart/2005/8/layout/funnel1"/>
    <dgm:cxn modelId="{0F13C99B-18BE-4A73-BA2D-013CE6232AEE}" type="presParOf" srcId="{88C52714-4D24-4172-924C-116E0FD9FD96}" destId="{7D650568-9D2B-49F4-B988-88DA53F3726B}" srcOrd="5" destOrd="0" presId="urn:microsoft.com/office/officeart/2005/8/layout/funnel1"/>
    <dgm:cxn modelId="{00B27A66-B5E7-4873-A2F7-9FC01CD9037F}" type="presParOf" srcId="{88C52714-4D24-4172-924C-116E0FD9FD96}" destId="{C23ECD60-4312-4F9E-9AC5-B784311F7F2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9572EC-38FF-4242-A2EB-FD34CABDEDEC}" type="doc">
      <dgm:prSet loTypeId="urn:microsoft.com/office/officeart/2009/3/layout/IncreasingArrowsProcess#1" loCatId="process" qsTypeId="urn:microsoft.com/office/officeart/2005/8/quickstyle/simple2#1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A597A89F-8630-4C32-B540-8481BE686033}">
      <dgm:prSet phldrT="[Текст]"/>
      <dgm:spPr/>
      <dgm:t>
        <a:bodyPr/>
        <a:lstStyle/>
        <a:p>
          <a:r>
            <a:rPr lang="ru-RU" dirty="0"/>
            <a:t>КАК НАДО?</a:t>
          </a:r>
        </a:p>
      </dgm:t>
    </dgm:pt>
    <dgm:pt modelId="{BBBF20A1-8AAF-4DAF-BA84-C15D049C7825}" type="parTrans" cxnId="{4512932C-F06B-498D-A135-2D323C1A0A7B}">
      <dgm:prSet/>
      <dgm:spPr/>
      <dgm:t>
        <a:bodyPr/>
        <a:lstStyle/>
        <a:p>
          <a:endParaRPr lang="ru-RU"/>
        </a:p>
      </dgm:t>
    </dgm:pt>
    <dgm:pt modelId="{B5B1CA6D-81D4-4241-B763-1F26E967FE81}" type="sibTrans" cxnId="{4512932C-F06B-498D-A135-2D323C1A0A7B}">
      <dgm:prSet/>
      <dgm:spPr/>
      <dgm:t>
        <a:bodyPr/>
        <a:lstStyle/>
        <a:p>
          <a:endParaRPr lang="ru-RU"/>
        </a:p>
      </dgm:t>
    </dgm:pt>
    <dgm:pt modelId="{878A8D2C-8EDA-4E9B-9E9B-EE4A28E9DBFA}">
      <dgm:prSet phldrT="[Текст]"/>
      <dgm:spPr/>
      <dgm:t>
        <a:bodyPr/>
        <a:lstStyle/>
        <a:p>
          <a:r>
            <a:rPr lang="ru-RU" dirty="0"/>
            <a:t>1.Проверка франшизы до подписания договора с привлечением эксперта в области франчайзинга</a:t>
          </a:r>
        </a:p>
        <a:p>
          <a:r>
            <a:rPr lang="ru-RU" dirty="0"/>
            <a:t>2. Анализ договора франчайзинга силами экспертов</a:t>
          </a:r>
        </a:p>
      </dgm:t>
    </dgm:pt>
    <dgm:pt modelId="{B5F3FFEC-FA92-4582-82D3-7AD2EDC55679}" type="parTrans" cxnId="{D1492058-8AF8-4B00-9A3D-528553F65B08}">
      <dgm:prSet/>
      <dgm:spPr/>
      <dgm:t>
        <a:bodyPr/>
        <a:lstStyle/>
        <a:p>
          <a:endParaRPr lang="ru-RU"/>
        </a:p>
      </dgm:t>
    </dgm:pt>
    <dgm:pt modelId="{A1FA8AE5-00E6-4677-8867-2F4C6596BCBE}" type="sibTrans" cxnId="{D1492058-8AF8-4B00-9A3D-528553F65B08}">
      <dgm:prSet/>
      <dgm:spPr/>
      <dgm:t>
        <a:bodyPr/>
        <a:lstStyle/>
        <a:p>
          <a:endParaRPr lang="ru-RU"/>
        </a:p>
      </dgm:t>
    </dgm:pt>
    <dgm:pt modelId="{FBC3F8B7-0380-4801-B408-AA0409D59A0C}">
      <dgm:prSet phldrT="[Текст]"/>
      <dgm:spPr/>
      <dgm:t>
        <a:bodyPr/>
        <a:lstStyle/>
        <a:p>
          <a:r>
            <a:rPr lang="ru-RU" dirty="0"/>
            <a:t>ЦЕНА УСЛУГИ</a:t>
          </a:r>
        </a:p>
      </dgm:t>
    </dgm:pt>
    <dgm:pt modelId="{A969AAD6-4E75-4747-85FF-7C52B80F73C8}" type="parTrans" cxnId="{3678E1E4-B0AD-43EF-9520-9EDEDEA3F594}">
      <dgm:prSet/>
      <dgm:spPr/>
      <dgm:t>
        <a:bodyPr/>
        <a:lstStyle/>
        <a:p>
          <a:endParaRPr lang="ru-RU"/>
        </a:p>
      </dgm:t>
    </dgm:pt>
    <dgm:pt modelId="{E38C9177-D4B3-4EC0-A654-C2D203BE52D0}" type="sibTrans" cxnId="{3678E1E4-B0AD-43EF-9520-9EDEDEA3F594}">
      <dgm:prSet/>
      <dgm:spPr/>
      <dgm:t>
        <a:bodyPr/>
        <a:lstStyle/>
        <a:p>
          <a:endParaRPr lang="ru-RU"/>
        </a:p>
      </dgm:t>
    </dgm:pt>
    <dgm:pt modelId="{4609B29B-42B0-421D-8712-7F5D0ECCF52D}">
      <dgm:prSet phldrT="[Текст]"/>
      <dgm:spPr/>
      <dgm:t>
        <a:bodyPr/>
        <a:lstStyle/>
        <a:p>
          <a:r>
            <a:rPr lang="ru-RU" dirty="0"/>
            <a:t>До 50 </a:t>
          </a:r>
          <a:r>
            <a:rPr lang="ru-RU" dirty="0" err="1"/>
            <a:t>тыс.р</a:t>
          </a:r>
          <a:r>
            <a:rPr lang="ru-RU" dirty="0"/>
            <a:t>.</a:t>
          </a:r>
        </a:p>
      </dgm:t>
    </dgm:pt>
    <dgm:pt modelId="{48256D16-2F20-4895-92EA-844C30E53DB0}" type="parTrans" cxnId="{EF0F0BB6-9C5F-4331-BCD1-312BCD851A9B}">
      <dgm:prSet/>
      <dgm:spPr/>
      <dgm:t>
        <a:bodyPr/>
        <a:lstStyle/>
        <a:p>
          <a:endParaRPr lang="ru-RU"/>
        </a:p>
      </dgm:t>
    </dgm:pt>
    <dgm:pt modelId="{837D3165-C2E4-4DD8-A2BA-C083F24825B9}" type="sibTrans" cxnId="{EF0F0BB6-9C5F-4331-BCD1-312BCD851A9B}">
      <dgm:prSet/>
      <dgm:spPr/>
      <dgm:t>
        <a:bodyPr/>
        <a:lstStyle/>
        <a:p>
          <a:endParaRPr lang="ru-RU"/>
        </a:p>
      </dgm:t>
    </dgm:pt>
    <dgm:pt modelId="{55775481-ED5D-40E3-8F3D-995C7A6275F0}">
      <dgm:prSet phldrT="[Текст]"/>
      <dgm:spPr/>
      <dgm:t>
        <a:bodyPr/>
        <a:lstStyle/>
        <a:p>
          <a:r>
            <a:rPr lang="ru-RU" dirty="0"/>
            <a:t>ЦЕНА ОШИБКИ</a:t>
          </a:r>
        </a:p>
      </dgm:t>
    </dgm:pt>
    <dgm:pt modelId="{34554BE2-0F4F-46B8-A5BD-37A1C0C0BD59}" type="parTrans" cxnId="{1DD873EC-19A0-4EF8-8AD5-D301A181F3F7}">
      <dgm:prSet/>
      <dgm:spPr/>
      <dgm:t>
        <a:bodyPr/>
        <a:lstStyle/>
        <a:p>
          <a:endParaRPr lang="ru-RU"/>
        </a:p>
      </dgm:t>
    </dgm:pt>
    <dgm:pt modelId="{EC85B0F0-CDB8-4F03-AE5E-3B7615818DD5}" type="sibTrans" cxnId="{1DD873EC-19A0-4EF8-8AD5-D301A181F3F7}">
      <dgm:prSet/>
      <dgm:spPr/>
      <dgm:t>
        <a:bodyPr/>
        <a:lstStyle/>
        <a:p>
          <a:endParaRPr lang="ru-RU"/>
        </a:p>
      </dgm:t>
    </dgm:pt>
    <dgm:pt modelId="{7E9C1D7E-37F9-4B94-8B9A-DF964E7F8438}">
      <dgm:prSet phldrT="[Текст]"/>
      <dgm:spPr/>
      <dgm:t>
        <a:bodyPr/>
        <a:lstStyle/>
        <a:p>
          <a:r>
            <a:rPr lang="ru-RU" dirty="0">
              <a:solidFill>
                <a:srgbClr val="C00000"/>
              </a:solidFill>
            </a:rPr>
            <a:t>- 6 месяцев судебной тяжбы</a:t>
          </a:r>
        </a:p>
        <a:p>
          <a:r>
            <a:rPr lang="ru-RU" dirty="0">
              <a:solidFill>
                <a:srgbClr val="C00000"/>
              </a:solidFill>
            </a:rPr>
            <a:t>- судебные  издержки (не менее 30 </a:t>
          </a:r>
          <a:r>
            <a:rPr lang="ru-RU" dirty="0" err="1">
              <a:solidFill>
                <a:srgbClr val="C00000"/>
              </a:solidFill>
            </a:rPr>
            <a:t>тыс.р</a:t>
          </a:r>
          <a:r>
            <a:rPr lang="ru-RU" dirty="0">
              <a:solidFill>
                <a:srgbClr val="C00000"/>
              </a:solidFill>
            </a:rPr>
            <a:t>.)</a:t>
          </a:r>
        </a:p>
        <a:p>
          <a:r>
            <a:rPr lang="ru-RU" dirty="0">
              <a:solidFill>
                <a:srgbClr val="C00000"/>
              </a:solidFill>
            </a:rPr>
            <a:t>- нервные клетки :)</a:t>
          </a:r>
        </a:p>
      </dgm:t>
    </dgm:pt>
    <dgm:pt modelId="{342EAA55-7F87-4471-839B-41E9B6A95C3D}" type="parTrans" cxnId="{99BDB35B-D735-4AC4-877A-EE71706BE863}">
      <dgm:prSet/>
      <dgm:spPr/>
      <dgm:t>
        <a:bodyPr/>
        <a:lstStyle/>
        <a:p>
          <a:endParaRPr lang="ru-RU"/>
        </a:p>
      </dgm:t>
    </dgm:pt>
    <dgm:pt modelId="{C88ACF99-CCF1-4732-A714-0A9FBD5082CB}" type="sibTrans" cxnId="{99BDB35B-D735-4AC4-877A-EE71706BE863}">
      <dgm:prSet/>
      <dgm:spPr/>
      <dgm:t>
        <a:bodyPr/>
        <a:lstStyle/>
        <a:p>
          <a:endParaRPr lang="ru-RU"/>
        </a:p>
      </dgm:t>
    </dgm:pt>
    <dgm:pt modelId="{DA89B835-5550-417A-B478-A3952F94DC3C}" type="pres">
      <dgm:prSet presAssocID="{4A9572EC-38FF-4242-A2EB-FD34CABDEDEC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EAF07E8-F322-457B-A1E1-AB6A79029DF8}" type="pres">
      <dgm:prSet presAssocID="{A597A89F-8630-4C32-B540-8481BE686033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1D0D6B-866E-4F2B-B868-3C9B86F1933F}" type="pres">
      <dgm:prSet presAssocID="{A597A89F-8630-4C32-B540-8481BE686033}" presName="childText1" presStyleLbl="solidAlignAcc1" presStyleIdx="0" presStyleCnt="3" custScaleY="122169" custLinFactNeighborY="40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B9D5C-BC70-4B4B-BFE2-BF9C45ECB9BE}" type="pres">
      <dgm:prSet presAssocID="{FBC3F8B7-0380-4801-B408-AA0409D59A0C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0B3F8-489D-44D9-A586-F9D3CF93B2BC}" type="pres">
      <dgm:prSet presAssocID="{FBC3F8B7-0380-4801-B408-AA0409D59A0C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E2BD3-1943-4D5F-8047-C5E33CCF89A7}" type="pres">
      <dgm:prSet presAssocID="{55775481-ED5D-40E3-8F3D-995C7A6275F0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DCED9B-CCC7-484B-858B-38CF842E5F60}" type="pres">
      <dgm:prSet presAssocID="{55775481-ED5D-40E3-8F3D-995C7A6275F0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12932C-F06B-498D-A135-2D323C1A0A7B}" srcId="{4A9572EC-38FF-4242-A2EB-FD34CABDEDEC}" destId="{A597A89F-8630-4C32-B540-8481BE686033}" srcOrd="0" destOrd="0" parTransId="{BBBF20A1-8AAF-4DAF-BA84-C15D049C7825}" sibTransId="{B5B1CA6D-81D4-4241-B763-1F26E967FE81}"/>
    <dgm:cxn modelId="{6D06065E-C5E9-412B-A694-786025743C0B}" type="presOf" srcId="{A597A89F-8630-4C32-B540-8481BE686033}" destId="{2EAF07E8-F322-457B-A1E1-AB6A79029DF8}" srcOrd="0" destOrd="0" presId="urn:microsoft.com/office/officeart/2009/3/layout/IncreasingArrowsProcess#1"/>
    <dgm:cxn modelId="{A5058924-9CAC-4841-B08F-2829462F9419}" type="presOf" srcId="{4609B29B-42B0-421D-8712-7F5D0ECCF52D}" destId="{4760B3F8-489D-44D9-A586-F9D3CF93B2BC}" srcOrd="0" destOrd="0" presId="urn:microsoft.com/office/officeart/2009/3/layout/IncreasingArrowsProcess#1"/>
    <dgm:cxn modelId="{D1492058-8AF8-4B00-9A3D-528553F65B08}" srcId="{A597A89F-8630-4C32-B540-8481BE686033}" destId="{878A8D2C-8EDA-4E9B-9E9B-EE4A28E9DBFA}" srcOrd="0" destOrd="0" parTransId="{B5F3FFEC-FA92-4582-82D3-7AD2EDC55679}" sibTransId="{A1FA8AE5-00E6-4677-8867-2F4C6596BCBE}"/>
    <dgm:cxn modelId="{57957087-1B64-42E3-9017-299007473133}" type="presOf" srcId="{55775481-ED5D-40E3-8F3D-995C7A6275F0}" destId="{96CE2BD3-1943-4D5F-8047-C5E33CCF89A7}" srcOrd="0" destOrd="0" presId="urn:microsoft.com/office/officeart/2009/3/layout/IncreasingArrowsProcess#1"/>
    <dgm:cxn modelId="{81B83EE8-1FB7-4357-A8B5-89B5B1FFE3DD}" type="presOf" srcId="{FBC3F8B7-0380-4801-B408-AA0409D59A0C}" destId="{B3EB9D5C-BC70-4B4B-BFE2-BF9C45ECB9BE}" srcOrd="0" destOrd="0" presId="urn:microsoft.com/office/officeart/2009/3/layout/IncreasingArrowsProcess#1"/>
    <dgm:cxn modelId="{EF0F0BB6-9C5F-4331-BCD1-312BCD851A9B}" srcId="{FBC3F8B7-0380-4801-B408-AA0409D59A0C}" destId="{4609B29B-42B0-421D-8712-7F5D0ECCF52D}" srcOrd="0" destOrd="0" parTransId="{48256D16-2F20-4895-92EA-844C30E53DB0}" sibTransId="{837D3165-C2E4-4DD8-A2BA-C083F24825B9}"/>
    <dgm:cxn modelId="{23DC037E-1DAB-4B23-BC6D-E31250AA0B47}" type="presOf" srcId="{4A9572EC-38FF-4242-A2EB-FD34CABDEDEC}" destId="{DA89B835-5550-417A-B478-A3952F94DC3C}" srcOrd="0" destOrd="0" presId="urn:microsoft.com/office/officeart/2009/3/layout/IncreasingArrowsProcess#1"/>
    <dgm:cxn modelId="{1DD873EC-19A0-4EF8-8AD5-D301A181F3F7}" srcId="{4A9572EC-38FF-4242-A2EB-FD34CABDEDEC}" destId="{55775481-ED5D-40E3-8F3D-995C7A6275F0}" srcOrd="2" destOrd="0" parTransId="{34554BE2-0F4F-46B8-A5BD-37A1C0C0BD59}" sibTransId="{EC85B0F0-CDB8-4F03-AE5E-3B7615818DD5}"/>
    <dgm:cxn modelId="{123D235D-6378-4EC8-898D-CCA77E51269B}" type="presOf" srcId="{878A8D2C-8EDA-4E9B-9E9B-EE4A28E9DBFA}" destId="{931D0D6B-866E-4F2B-B868-3C9B86F1933F}" srcOrd="0" destOrd="0" presId="urn:microsoft.com/office/officeart/2009/3/layout/IncreasingArrowsProcess#1"/>
    <dgm:cxn modelId="{99BDB35B-D735-4AC4-877A-EE71706BE863}" srcId="{55775481-ED5D-40E3-8F3D-995C7A6275F0}" destId="{7E9C1D7E-37F9-4B94-8B9A-DF964E7F8438}" srcOrd="0" destOrd="0" parTransId="{342EAA55-7F87-4471-839B-41E9B6A95C3D}" sibTransId="{C88ACF99-CCF1-4732-A714-0A9FBD5082CB}"/>
    <dgm:cxn modelId="{C3045476-1479-45D6-BFE9-9C8BCAC8E5D2}" type="presOf" srcId="{7E9C1D7E-37F9-4B94-8B9A-DF964E7F8438}" destId="{36DCED9B-CCC7-484B-858B-38CF842E5F60}" srcOrd="0" destOrd="0" presId="urn:microsoft.com/office/officeart/2009/3/layout/IncreasingArrowsProcess#1"/>
    <dgm:cxn modelId="{3678E1E4-B0AD-43EF-9520-9EDEDEA3F594}" srcId="{4A9572EC-38FF-4242-A2EB-FD34CABDEDEC}" destId="{FBC3F8B7-0380-4801-B408-AA0409D59A0C}" srcOrd="1" destOrd="0" parTransId="{A969AAD6-4E75-4747-85FF-7C52B80F73C8}" sibTransId="{E38C9177-D4B3-4EC0-A654-C2D203BE52D0}"/>
    <dgm:cxn modelId="{90F9F066-C515-4DEE-AE1E-DBD544096B54}" type="presParOf" srcId="{DA89B835-5550-417A-B478-A3952F94DC3C}" destId="{2EAF07E8-F322-457B-A1E1-AB6A79029DF8}" srcOrd="0" destOrd="0" presId="urn:microsoft.com/office/officeart/2009/3/layout/IncreasingArrowsProcess#1"/>
    <dgm:cxn modelId="{722C9E64-1F91-4864-8D2D-B819A732773B}" type="presParOf" srcId="{DA89B835-5550-417A-B478-A3952F94DC3C}" destId="{931D0D6B-866E-4F2B-B868-3C9B86F1933F}" srcOrd="1" destOrd="0" presId="urn:microsoft.com/office/officeart/2009/3/layout/IncreasingArrowsProcess#1"/>
    <dgm:cxn modelId="{1522951D-70A6-4975-BCF8-39E7A1747659}" type="presParOf" srcId="{DA89B835-5550-417A-B478-A3952F94DC3C}" destId="{B3EB9D5C-BC70-4B4B-BFE2-BF9C45ECB9BE}" srcOrd="2" destOrd="0" presId="urn:microsoft.com/office/officeart/2009/3/layout/IncreasingArrowsProcess#1"/>
    <dgm:cxn modelId="{7AA5210C-3280-425A-BAF5-11653B4E908E}" type="presParOf" srcId="{DA89B835-5550-417A-B478-A3952F94DC3C}" destId="{4760B3F8-489D-44D9-A586-F9D3CF93B2BC}" srcOrd="3" destOrd="0" presId="urn:microsoft.com/office/officeart/2009/3/layout/IncreasingArrowsProcess#1"/>
    <dgm:cxn modelId="{26104FE5-BF6E-4B5D-A6E5-8122E022A2B2}" type="presParOf" srcId="{DA89B835-5550-417A-B478-A3952F94DC3C}" destId="{96CE2BD3-1943-4D5F-8047-C5E33CCF89A7}" srcOrd="4" destOrd="0" presId="urn:microsoft.com/office/officeart/2009/3/layout/IncreasingArrowsProcess#1"/>
    <dgm:cxn modelId="{4E8D59EB-EAC0-48A6-B104-5C93010C1A1C}" type="presParOf" srcId="{DA89B835-5550-417A-B478-A3952F94DC3C}" destId="{36DCED9B-CCC7-484B-858B-38CF842E5F60}" srcOrd="5" destOrd="0" presId="urn:microsoft.com/office/officeart/2009/3/layout/IncreasingArrowsProcess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9572EC-38FF-4242-A2EB-FD34CABDEDEC}" type="doc">
      <dgm:prSet loTypeId="urn:microsoft.com/office/officeart/2009/3/layout/IncreasingArrowsProcess#2" loCatId="process" qsTypeId="urn:microsoft.com/office/officeart/2005/8/quickstyle/simple2#2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A597A89F-8630-4C32-B540-8481BE686033}">
      <dgm:prSet phldrT="[Текст]"/>
      <dgm:spPr/>
      <dgm:t>
        <a:bodyPr/>
        <a:lstStyle/>
        <a:p>
          <a:r>
            <a:rPr lang="ru-RU" dirty="0"/>
            <a:t>КАК НАДО?</a:t>
          </a:r>
        </a:p>
      </dgm:t>
    </dgm:pt>
    <dgm:pt modelId="{BBBF20A1-8AAF-4DAF-BA84-C15D049C7825}" type="parTrans" cxnId="{4512932C-F06B-498D-A135-2D323C1A0A7B}">
      <dgm:prSet/>
      <dgm:spPr/>
      <dgm:t>
        <a:bodyPr/>
        <a:lstStyle/>
        <a:p>
          <a:endParaRPr lang="ru-RU"/>
        </a:p>
      </dgm:t>
    </dgm:pt>
    <dgm:pt modelId="{B5B1CA6D-81D4-4241-B763-1F26E967FE81}" type="sibTrans" cxnId="{4512932C-F06B-498D-A135-2D323C1A0A7B}">
      <dgm:prSet/>
      <dgm:spPr/>
      <dgm:t>
        <a:bodyPr/>
        <a:lstStyle/>
        <a:p>
          <a:endParaRPr lang="ru-RU"/>
        </a:p>
      </dgm:t>
    </dgm:pt>
    <dgm:pt modelId="{878A8D2C-8EDA-4E9B-9E9B-EE4A28E9DBFA}">
      <dgm:prSet phldrT="[Текст]"/>
      <dgm:spPr/>
      <dgm:t>
        <a:bodyPr/>
        <a:lstStyle/>
        <a:p>
          <a:r>
            <a:rPr lang="ru-RU" dirty="0"/>
            <a:t>Обратиться за разработкой франшизы к экспертной организации</a:t>
          </a:r>
        </a:p>
      </dgm:t>
    </dgm:pt>
    <dgm:pt modelId="{B5F3FFEC-FA92-4582-82D3-7AD2EDC55679}" type="parTrans" cxnId="{D1492058-8AF8-4B00-9A3D-528553F65B08}">
      <dgm:prSet/>
      <dgm:spPr/>
      <dgm:t>
        <a:bodyPr/>
        <a:lstStyle/>
        <a:p>
          <a:endParaRPr lang="ru-RU"/>
        </a:p>
      </dgm:t>
    </dgm:pt>
    <dgm:pt modelId="{A1FA8AE5-00E6-4677-8867-2F4C6596BCBE}" type="sibTrans" cxnId="{D1492058-8AF8-4B00-9A3D-528553F65B08}">
      <dgm:prSet/>
      <dgm:spPr/>
      <dgm:t>
        <a:bodyPr/>
        <a:lstStyle/>
        <a:p>
          <a:endParaRPr lang="ru-RU"/>
        </a:p>
      </dgm:t>
    </dgm:pt>
    <dgm:pt modelId="{FBC3F8B7-0380-4801-B408-AA0409D59A0C}">
      <dgm:prSet phldrT="[Текст]"/>
      <dgm:spPr/>
      <dgm:t>
        <a:bodyPr/>
        <a:lstStyle/>
        <a:p>
          <a:r>
            <a:rPr lang="ru-RU" dirty="0"/>
            <a:t>ЦЕНА УСЛУГИ</a:t>
          </a:r>
        </a:p>
      </dgm:t>
    </dgm:pt>
    <dgm:pt modelId="{A969AAD6-4E75-4747-85FF-7C52B80F73C8}" type="parTrans" cxnId="{3678E1E4-B0AD-43EF-9520-9EDEDEA3F594}">
      <dgm:prSet/>
      <dgm:spPr/>
      <dgm:t>
        <a:bodyPr/>
        <a:lstStyle/>
        <a:p>
          <a:endParaRPr lang="ru-RU"/>
        </a:p>
      </dgm:t>
    </dgm:pt>
    <dgm:pt modelId="{E38C9177-D4B3-4EC0-A654-C2D203BE52D0}" type="sibTrans" cxnId="{3678E1E4-B0AD-43EF-9520-9EDEDEA3F594}">
      <dgm:prSet/>
      <dgm:spPr/>
      <dgm:t>
        <a:bodyPr/>
        <a:lstStyle/>
        <a:p>
          <a:endParaRPr lang="ru-RU"/>
        </a:p>
      </dgm:t>
    </dgm:pt>
    <dgm:pt modelId="{4609B29B-42B0-421D-8712-7F5D0ECCF52D}">
      <dgm:prSet phldrT="[Текст]"/>
      <dgm:spPr/>
      <dgm:t>
        <a:bodyPr/>
        <a:lstStyle/>
        <a:p>
          <a:r>
            <a:rPr lang="ru-RU" dirty="0"/>
            <a:t>От 200 </a:t>
          </a:r>
          <a:r>
            <a:rPr lang="ru-RU" dirty="0" err="1"/>
            <a:t>тыс.руб</a:t>
          </a:r>
          <a:r>
            <a:rPr lang="ru-RU" dirty="0"/>
            <a:t>.</a:t>
          </a:r>
        </a:p>
      </dgm:t>
    </dgm:pt>
    <dgm:pt modelId="{48256D16-2F20-4895-92EA-844C30E53DB0}" type="parTrans" cxnId="{EF0F0BB6-9C5F-4331-BCD1-312BCD851A9B}">
      <dgm:prSet/>
      <dgm:spPr/>
      <dgm:t>
        <a:bodyPr/>
        <a:lstStyle/>
        <a:p>
          <a:endParaRPr lang="ru-RU"/>
        </a:p>
      </dgm:t>
    </dgm:pt>
    <dgm:pt modelId="{837D3165-C2E4-4DD8-A2BA-C083F24825B9}" type="sibTrans" cxnId="{EF0F0BB6-9C5F-4331-BCD1-312BCD851A9B}">
      <dgm:prSet/>
      <dgm:spPr/>
      <dgm:t>
        <a:bodyPr/>
        <a:lstStyle/>
        <a:p>
          <a:endParaRPr lang="ru-RU"/>
        </a:p>
      </dgm:t>
    </dgm:pt>
    <dgm:pt modelId="{55775481-ED5D-40E3-8F3D-995C7A6275F0}">
      <dgm:prSet phldrT="[Текст]"/>
      <dgm:spPr/>
      <dgm:t>
        <a:bodyPr/>
        <a:lstStyle/>
        <a:p>
          <a:r>
            <a:rPr lang="ru-RU" dirty="0"/>
            <a:t>ЦЕНА ОШИБКИ</a:t>
          </a:r>
        </a:p>
      </dgm:t>
    </dgm:pt>
    <dgm:pt modelId="{34554BE2-0F4F-46B8-A5BD-37A1C0C0BD59}" type="parTrans" cxnId="{1DD873EC-19A0-4EF8-8AD5-D301A181F3F7}">
      <dgm:prSet/>
      <dgm:spPr/>
      <dgm:t>
        <a:bodyPr/>
        <a:lstStyle/>
        <a:p>
          <a:endParaRPr lang="ru-RU"/>
        </a:p>
      </dgm:t>
    </dgm:pt>
    <dgm:pt modelId="{EC85B0F0-CDB8-4F03-AE5E-3B7615818DD5}" type="sibTrans" cxnId="{1DD873EC-19A0-4EF8-8AD5-D301A181F3F7}">
      <dgm:prSet/>
      <dgm:spPr/>
      <dgm:t>
        <a:bodyPr/>
        <a:lstStyle/>
        <a:p>
          <a:endParaRPr lang="ru-RU"/>
        </a:p>
      </dgm:t>
    </dgm:pt>
    <dgm:pt modelId="{7E9C1D7E-37F9-4B94-8B9A-DF964E7F8438}">
      <dgm:prSet phldrT="[Текст]" custT="1"/>
      <dgm:spPr/>
      <dgm:t>
        <a:bodyPr/>
        <a:lstStyle/>
        <a:p>
          <a:pPr>
            <a:lnSpc>
              <a:spcPct val="100000"/>
            </a:lnSpc>
            <a:buFont typeface="+mj-lt"/>
            <a:buNone/>
          </a:pPr>
          <a:r>
            <a:rPr lang="ru-RU" sz="1000" dirty="0">
              <a:solidFill>
                <a:srgbClr val="C00000"/>
              </a:solidFill>
            </a:rPr>
            <a:t>1. Утечка внутренней информации по бизнес-процессам</a:t>
          </a:r>
        </a:p>
        <a:p>
          <a:pPr>
            <a:lnSpc>
              <a:spcPct val="100000"/>
            </a:lnSpc>
            <a:buFont typeface="+mj-lt"/>
            <a:buNone/>
          </a:pPr>
          <a:r>
            <a:rPr lang="ru-RU" sz="1000" dirty="0">
              <a:solidFill>
                <a:srgbClr val="C00000"/>
              </a:solidFill>
            </a:rPr>
            <a:t>2. Более 300 </a:t>
          </a:r>
          <a:r>
            <a:rPr lang="ru-RU" sz="1000" dirty="0" err="1">
              <a:solidFill>
                <a:srgbClr val="C00000"/>
              </a:solidFill>
            </a:rPr>
            <a:t>тыс.руб</a:t>
          </a:r>
          <a:r>
            <a:rPr lang="ru-RU" sz="1000" dirty="0">
              <a:solidFill>
                <a:srgbClr val="C00000"/>
              </a:solidFill>
            </a:rPr>
            <a:t>. (230 </a:t>
          </a:r>
          <a:r>
            <a:rPr lang="ru-RU" sz="1000" dirty="0" err="1">
              <a:solidFill>
                <a:srgbClr val="C00000"/>
              </a:solidFill>
            </a:rPr>
            <a:t>тыс.руб</a:t>
          </a:r>
          <a:r>
            <a:rPr lang="ru-RU" sz="1000" dirty="0">
              <a:solidFill>
                <a:srgbClr val="C00000"/>
              </a:solidFill>
            </a:rPr>
            <a:t>. + % за пользование </a:t>
          </a:r>
          <a:r>
            <a:rPr lang="ru-RU" sz="1000" dirty="0" err="1">
              <a:solidFill>
                <a:srgbClr val="C00000"/>
              </a:solidFill>
            </a:rPr>
            <a:t>чуж.ден.ср</a:t>
          </a:r>
          <a:r>
            <a:rPr lang="ru-RU" sz="1000" dirty="0">
              <a:solidFill>
                <a:srgbClr val="C00000"/>
              </a:solidFill>
            </a:rPr>
            <a:t>. + оплата услуг своих юристов для ведения дела (около 50 </a:t>
          </a:r>
          <a:r>
            <a:rPr lang="ru-RU" sz="1000" dirty="0" err="1">
              <a:solidFill>
                <a:srgbClr val="C00000"/>
              </a:solidFill>
            </a:rPr>
            <a:t>тыс.р</a:t>
          </a:r>
          <a:r>
            <a:rPr lang="ru-RU" sz="1000" dirty="0">
              <a:solidFill>
                <a:srgbClr val="C00000"/>
              </a:solidFill>
            </a:rPr>
            <a:t>.))</a:t>
          </a:r>
        </a:p>
        <a:p>
          <a:pPr>
            <a:lnSpc>
              <a:spcPct val="100000"/>
            </a:lnSpc>
            <a:buFont typeface="+mj-lt"/>
            <a:buNone/>
          </a:pPr>
          <a:r>
            <a:rPr lang="ru-RU" sz="1000" dirty="0">
              <a:solidFill>
                <a:srgbClr val="C00000"/>
              </a:solidFill>
            </a:rPr>
            <a:t>3. 6 месяцев судебной тяжбы</a:t>
          </a:r>
        </a:p>
        <a:p>
          <a:pPr>
            <a:lnSpc>
              <a:spcPct val="100000"/>
            </a:lnSpc>
            <a:buFont typeface="+mj-lt"/>
            <a:buNone/>
          </a:pPr>
          <a:r>
            <a:rPr lang="ru-RU" sz="1000" dirty="0">
              <a:solidFill>
                <a:srgbClr val="C00000"/>
              </a:solidFill>
            </a:rPr>
            <a:t>4. Потеря репутации бренда (франшизы)</a:t>
          </a:r>
        </a:p>
        <a:p>
          <a:pPr>
            <a:lnSpc>
              <a:spcPct val="90000"/>
            </a:lnSpc>
            <a:buFont typeface="Arial" panose="020B0604020202020204" pitchFamily="34" charset="0"/>
            <a:buChar char="•"/>
          </a:pPr>
          <a:endParaRPr lang="ru-RU" sz="1000" dirty="0"/>
        </a:p>
      </dgm:t>
    </dgm:pt>
    <dgm:pt modelId="{342EAA55-7F87-4471-839B-41E9B6A95C3D}" type="parTrans" cxnId="{99BDB35B-D735-4AC4-877A-EE71706BE863}">
      <dgm:prSet/>
      <dgm:spPr/>
      <dgm:t>
        <a:bodyPr/>
        <a:lstStyle/>
        <a:p>
          <a:endParaRPr lang="ru-RU"/>
        </a:p>
      </dgm:t>
    </dgm:pt>
    <dgm:pt modelId="{C88ACF99-CCF1-4732-A714-0A9FBD5082CB}" type="sibTrans" cxnId="{99BDB35B-D735-4AC4-877A-EE71706BE863}">
      <dgm:prSet/>
      <dgm:spPr/>
      <dgm:t>
        <a:bodyPr/>
        <a:lstStyle/>
        <a:p>
          <a:endParaRPr lang="ru-RU"/>
        </a:p>
      </dgm:t>
    </dgm:pt>
    <dgm:pt modelId="{DA89B835-5550-417A-B478-A3952F94DC3C}" type="pres">
      <dgm:prSet presAssocID="{4A9572EC-38FF-4242-A2EB-FD34CABDEDEC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EAF07E8-F322-457B-A1E1-AB6A79029DF8}" type="pres">
      <dgm:prSet presAssocID="{A597A89F-8630-4C32-B540-8481BE686033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1D0D6B-866E-4F2B-B868-3C9B86F1933F}" type="pres">
      <dgm:prSet presAssocID="{A597A89F-8630-4C32-B540-8481BE686033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B9D5C-BC70-4B4B-BFE2-BF9C45ECB9BE}" type="pres">
      <dgm:prSet presAssocID="{FBC3F8B7-0380-4801-B408-AA0409D59A0C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0B3F8-489D-44D9-A586-F9D3CF93B2BC}" type="pres">
      <dgm:prSet presAssocID="{FBC3F8B7-0380-4801-B408-AA0409D59A0C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E2BD3-1943-4D5F-8047-C5E33CCF89A7}" type="pres">
      <dgm:prSet presAssocID="{55775481-ED5D-40E3-8F3D-995C7A6275F0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DCED9B-CCC7-484B-858B-38CF842E5F60}" type="pres">
      <dgm:prSet presAssocID="{55775481-ED5D-40E3-8F3D-995C7A6275F0}" presName="childText3" presStyleLbl="solidAlignAcc1" presStyleIdx="2" presStyleCnt="3" custScaleX="94017" custScaleY="110884" custLinFactNeighborX="1165" custLinFactNeighborY="88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12932C-F06B-498D-A135-2D323C1A0A7B}" srcId="{4A9572EC-38FF-4242-A2EB-FD34CABDEDEC}" destId="{A597A89F-8630-4C32-B540-8481BE686033}" srcOrd="0" destOrd="0" parTransId="{BBBF20A1-8AAF-4DAF-BA84-C15D049C7825}" sibTransId="{B5B1CA6D-81D4-4241-B763-1F26E967FE81}"/>
    <dgm:cxn modelId="{6D06065E-C5E9-412B-A694-786025743C0B}" type="presOf" srcId="{A597A89F-8630-4C32-B540-8481BE686033}" destId="{2EAF07E8-F322-457B-A1E1-AB6A79029DF8}" srcOrd="0" destOrd="0" presId="urn:microsoft.com/office/officeart/2009/3/layout/IncreasingArrowsProcess#2"/>
    <dgm:cxn modelId="{A5058924-9CAC-4841-B08F-2829462F9419}" type="presOf" srcId="{4609B29B-42B0-421D-8712-7F5D0ECCF52D}" destId="{4760B3F8-489D-44D9-A586-F9D3CF93B2BC}" srcOrd="0" destOrd="0" presId="urn:microsoft.com/office/officeart/2009/3/layout/IncreasingArrowsProcess#2"/>
    <dgm:cxn modelId="{D1492058-8AF8-4B00-9A3D-528553F65B08}" srcId="{A597A89F-8630-4C32-B540-8481BE686033}" destId="{878A8D2C-8EDA-4E9B-9E9B-EE4A28E9DBFA}" srcOrd="0" destOrd="0" parTransId="{B5F3FFEC-FA92-4582-82D3-7AD2EDC55679}" sibTransId="{A1FA8AE5-00E6-4677-8867-2F4C6596BCBE}"/>
    <dgm:cxn modelId="{57957087-1B64-42E3-9017-299007473133}" type="presOf" srcId="{55775481-ED5D-40E3-8F3D-995C7A6275F0}" destId="{96CE2BD3-1943-4D5F-8047-C5E33CCF89A7}" srcOrd="0" destOrd="0" presId="urn:microsoft.com/office/officeart/2009/3/layout/IncreasingArrowsProcess#2"/>
    <dgm:cxn modelId="{81B83EE8-1FB7-4357-A8B5-89B5B1FFE3DD}" type="presOf" srcId="{FBC3F8B7-0380-4801-B408-AA0409D59A0C}" destId="{B3EB9D5C-BC70-4B4B-BFE2-BF9C45ECB9BE}" srcOrd="0" destOrd="0" presId="urn:microsoft.com/office/officeart/2009/3/layout/IncreasingArrowsProcess#2"/>
    <dgm:cxn modelId="{EF0F0BB6-9C5F-4331-BCD1-312BCD851A9B}" srcId="{FBC3F8B7-0380-4801-B408-AA0409D59A0C}" destId="{4609B29B-42B0-421D-8712-7F5D0ECCF52D}" srcOrd="0" destOrd="0" parTransId="{48256D16-2F20-4895-92EA-844C30E53DB0}" sibTransId="{837D3165-C2E4-4DD8-A2BA-C083F24825B9}"/>
    <dgm:cxn modelId="{23DC037E-1DAB-4B23-BC6D-E31250AA0B47}" type="presOf" srcId="{4A9572EC-38FF-4242-A2EB-FD34CABDEDEC}" destId="{DA89B835-5550-417A-B478-A3952F94DC3C}" srcOrd="0" destOrd="0" presId="urn:microsoft.com/office/officeart/2009/3/layout/IncreasingArrowsProcess#2"/>
    <dgm:cxn modelId="{1DD873EC-19A0-4EF8-8AD5-D301A181F3F7}" srcId="{4A9572EC-38FF-4242-A2EB-FD34CABDEDEC}" destId="{55775481-ED5D-40E3-8F3D-995C7A6275F0}" srcOrd="2" destOrd="0" parTransId="{34554BE2-0F4F-46B8-A5BD-37A1C0C0BD59}" sibTransId="{EC85B0F0-CDB8-4F03-AE5E-3B7615818DD5}"/>
    <dgm:cxn modelId="{123D235D-6378-4EC8-898D-CCA77E51269B}" type="presOf" srcId="{878A8D2C-8EDA-4E9B-9E9B-EE4A28E9DBFA}" destId="{931D0D6B-866E-4F2B-B868-3C9B86F1933F}" srcOrd="0" destOrd="0" presId="urn:microsoft.com/office/officeart/2009/3/layout/IncreasingArrowsProcess#2"/>
    <dgm:cxn modelId="{99BDB35B-D735-4AC4-877A-EE71706BE863}" srcId="{55775481-ED5D-40E3-8F3D-995C7A6275F0}" destId="{7E9C1D7E-37F9-4B94-8B9A-DF964E7F8438}" srcOrd="0" destOrd="0" parTransId="{342EAA55-7F87-4471-839B-41E9B6A95C3D}" sibTransId="{C88ACF99-CCF1-4732-A714-0A9FBD5082CB}"/>
    <dgm:cxn modelId="{C3045476-1479-45D6-BFE9-9C8BCAC8E5D2}" type="presOf" srcId="{7E9C1D7E-37F9-4B94-8B9A-DF964E7F8438}" destId="{36DCED9B-CCC7-484B-858B-38CF842E5F60}" srcOrd="0" destOrd="0" presId="urn:microsoft.com/office/officeart/2009/3/layout/IncreasingArrowsProcess#2"/>
    <dgm:cxn modelId="{3678E1E4-B0AD-43EF-9520-9EDEDEA3F594}" srcId="{4A9572EC-38FF-4242-A2EB-FD34CABDEDEC}" destId="{FBC3F8B7-0380-4801-B408-AA0409D59A0C}" srcOrd="1" destOrd="0" parTransId="{A969AAD6-4E75-4747-85FF-7C52B80F73C8}" sibTransId="{E38C9177-D4B3-4EC0-A654-C2D203BE52D0}"/>
    <dgm:cxn modelId="{90F9F066-C515-4DEE-AE1E-DBD544096B54}" type="presParOf" srcId="{DA89B835-5550-417A-B478-A3952F94DC3C}" destId="{2EAF07E8-F322-457B-A1E1-AB6A79029DF8}" srcOrd="0" destOrd="0" presId="urn:microsoft.com/office/officeart/2009/3/layout/IncreasingArrowsProcess#2"/>
    <dgm:cxn modelId="{722C9E64-1F91-4864-8D2D-B819A732773B}" type="presParOf" srcId="{DA89B835-5550-417A-B478-A3952F94DC3C}" destId="{931D0D6B-866E-4F2B-B868-3C9B86F1933F}" srcOrd="1" destOrd="0" presId="urn:microsoft.com/office/officeart/2009/3/layout/IncreasingArrowsProcess#2"/>
    <dgm:cxn modelId="{1522951D-70A6-4975-BCF8-39E7A1747659}" type="presParOf" srcId="{DA89B835-5550-417A-B478-A3952F94DC3C}" destId="{B3EB9D5C-BC70-4B4B-BFE2-BF9C45ECB9BE}" srcOrd="2" destOrd="0" presId="urn:microsoft.com/office/officeart/2009/3/layout/IncreasingArrowsProcess#2"/>
    <dgm:cxn modelId="{7AA5210C-3280-425A-BAF5-11653B4E908E}" type="presParOf" srcId="{DA89B835-5550-417A-B478-A3952F94DC3C}" destId="{4760B3F8-489D-44D9-A586-F9D3CF93B2BC}" srcOrd="3" destOrd="0" presId="urn:microsoft.com/office/officeart/2009/3/layout/IncreasingArrowsProcess#2"/>
    <dgm:cxn modelId="{26104FE5-BF6E-4B5D-A6E5-8122E022A2B2}" type="presParOf" srcId="{DA89B835-5550-417A-B478-A3952F94DC3C}" destId="{96CE2BD3-1943-4D5F-8047-C5E33CCF89A7}" srcOrd="4" destOrd="0" presId="urn:microsoft.com/office/officeart/2009/3/layout/IncreasingArrowsProcess#2"/>
    <dgm:cxn modelId="{4E8D59EB-EAC0-48A6-B104-5C93010C1A1C}" type="presParOf" srcId="{DA89B835-5550-417A-B478-A3952F94DC3C}" destId="{36DCED9B-CCC7-484B-858B-38CF842E5F60}" srcOrd="5" destOrd="0" presId="urn:microsoft.com/office/officeart/2009/3/layout/IncreasingArrowsProcess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9A352-3B47-402D-B0C5-9C6DA36D6CAB}">
      <dsp:nvSpPr>
        <dsp:cNvPr id="0" name=""/>
        <dsp:cNvSpPr/>
      </dsp:nvSpPr>
      <dsp:spPr>
        <a:xfrm>
          <a:off x="1795461" y="179537"/>
          <a:ext cx="2457450" cy="85344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65FF6D-7BAF-4E9C-AD9B-549CBEF1E185}">
      <dsp:nvSpPr>
        <dsp:cNvPr id="0" name=""/>
        <dsp:cNvSpPr/>
      </dsp:nvSpPr>
      <dsp:spPr>
        <a:xfrm>
          <a:off x="2809875" y="2213610"/>
          <a:ext cx="476250" cy="304800"/>
        </a:xfrm>
        <a:prstGeom prst="downArrow">
          <a:avLst/>
        </a:prstGeom>
        <a:solidFill>
          <a:srgbClr val="0095D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17FEE8-CF99-41FE-B630-564C9D5C429A}">
      <dsp:nvSpPr>
        <dsp:cNvPr id="0" name=""/>
        <dsp:cNvSpPr/>
      </dsp:nvSpPr>
      <dsp:spPr>
        <a:xfrm>
          <a:off x="1254198" y="2457450"/>
          <a:ext cx="3587602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rPr>
            <a:t>ЛИЦЕНЗИОННЫЙ ДОГОВОР</a:t>
          </a:r>
        </a:p>
      </dsp:txBody>
      <dsp:txXfrm>
        <a:off x="1254198" y="2457450"/>
        <a:ext cx="3587602" cy="571500"/>
      </dsp:txXfrm>
    </dsp:sp>
    <dsp:sp modelId="{E1A605AA-BA37-4F55-B553-084975D5270F}">
      <dsp:nvSpPr>
        <dsp:cNvPr id="0" name=""/>
        <dsp:cNvSpPr/>
      </dsp:nvSpPr>
      <dsp:spPr>
        <a:xfrm>
          <a:off x="2708910" y="1043178"/>
          <a:ext cx="857250" cy="857250"/>
        </a:xfrm>
        <a:prstGeom prst="ellipse">
          <a:avLst/>
        </a:prstGeom>
        <a:solidFill>
          <a:srgbClr val="0095D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bg1"/>
              </a:solidFill>
              <a:latin typeface="Calibri" panose="020F0502020204030204" pitchFamily="34" charset="0"/>
            </a:rPr>
            <a:t>ОБЪЕКТЫ АВТОРСКИХ ПРАВ</a:t>
          </a:r>
        </a:p>
      </dsp:txBody>
      <dsp:txXfrm>
        <a:off x="2834451" y="1168719"/>
        <a:ext cx="606168" cy="606168"/>
      </dsp:txXfrm>
    </dsp:sp>
    <dsp:sp modelId="{47A50843-14E5-47D8-98A8-5D5A402617B4}">
      <dsp:nvSpPr>
        <dsp:cNvPr id="0" name=""/>
        <dsp:cNvSpPr/>
      </dsp:nvSpPr>
      <dsp:spPr>
        <a:xfrm>
          <a:off x="2095500" y="400050"/>
          <a:ext cx="857250" cy="857250"/>
        </a:xfrm>
        <a:prstGeom prst="ellipse">
          <a:avLst/>
        </a:prstGeom>
        <a:solidFill>
          <a:srgbClr val="0095D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solidFill>
                <a:schemeClr val="bg1"/>
              </a:solidFill>
              <a:latin typeface="Calibri" panose="020F0502020204030204" pitchFamily="34" charset="0"/>
            </a:rPr>
            <a:t>НОУ-ХАУ</a:t>
          </a:r>
        </a:p>
      </dsp:txBody>
      <dsp:txXfrm>
        <a:off x="2221041" y="525591"/>
        <a:ext cx="606168" cy="606168"/>
      </dsp:txXfrm>
    </dsp:sp>
    <dsp:sp modelId="{7D650568-9D2B-49F4-B988-88DA53F3726B}">
      <dsp:nvSpPr>
        <dsp:cNvPr id="0" name=""/>
        <dsp:cNvSpPr/>
      </dsp:nvSpPr>
      <dsp:spPr>
        <a:xfrm>
          <a:off x="2971800" y="192786"/>
          <a:ext cx="857250" cy="857250"/>
        </a:xfrm>
        <a:prstGeom prst="ellipse">
          <a:avLst/>
        </a:prstGeom>
        <a:solidFill>
          <a:srgbClr val="0095D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chemeClr val="bg1"/>
              </a:solidFill>
              <a:latin typeface="Calibri" panose="020F0502020204030204" pitchFamily="34" charset="0"/>
            </a:rPr>
            <a:t>CRM</a:t>
          </a:r>
          <a:endParaRPr lang="ru-RU" sz="1000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3097341" y="318327"/>
        <a:ext cx="606168" cy="606168"/>
      </dsp:txXfrm>
    </dsp:sp>
    <dsp:sp modelId="{C23ECD60-4312-4F9E-9AC5-B784311F7F29}">
      <dsp:nvSpPr>
        <dsp:cNvPr id="0" name=""/>
        <dsp:cNvSpPr/>
      </dsp:nvSpPr>
      <dsp:spPr>
        <a:xfrm>
          <a:off x="1758372" y="0"/>
          <a:ext cx="2667000" cy="21336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95DA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#1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#2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"/>
  <dgm:desc val=""/>
  <dgm:catLst>
    <dgm:cat type="simple" pri="102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#2">
  <dgm:title val=""/>
  <dgm:desc val=""/>
  <dgm:catLst>
    <dgm:cat type="simple" pri="102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664B6708-B19C-4B86-A06F-862AAE4AD381}" type="datetimeFigureOut">
              <a:rPr lang="ru-RU"/>
              <a:t>19.11.2018</a:t>
            </a:fld>
            <a:endParaRPr lang="ru-RU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16B1DE63-4488-47FE-9844-3E7BE2C879F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E4B7088C-93A8-4EFA-A573-22863D612565}" type="datetimeFigureOut">
              <a:rPr lang="ru-RU"/>
              <a:t>19.11.2018</a:t>
            </a:fld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D348847A-4832-4AE6-B2E5-009DA68BA67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5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7CF66-B617-4104-B7DD-38BE84B58D18}" type="datetimeFigureOut">
              <a:rPr lang="ru-RU"/>
              <a:t>19.11.2018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592EC-641D-47E7-A2A6-69B6D9B5E54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D341C-F9BF-4ABC-B3DA-9A4CA0710BD8}" type="datetimeFigureOut">
              <a:rPr lang="ru-RU"/>
              <a:t>19.11.2018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5C575-C75D-4E2C-9859-67D2999BB23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34D70-3D4C-4827-ACB7-0B8A6F395314}" type="datetimeFigureOut">
              <a:rPr lang="ru-RU"/>
              <a:t>19.11.2018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8C5C0-1EC8-4B52-AE8D-2924504871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pic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9FD89-FEA5-436F-A8E0-0CEA33A5C39C}" type="datetimeFigureOut">
              <a:rPr lang="ru-RU"/>
              <a:t>19.11.2018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3D5E1-8E09-4882-A630-CB21B634C9D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2A499-09E8-418A-973D-1162DAF444F2}" type="datetimeFigureOut">
              <a:rPr lang="ru-RU"/>
              <a:t>19.11.2018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223E9-AFF0-4D2E-86A4-55A18832CEE6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5D264-1547-41DE-ACDC-B7AE2F603E5C}" type="datetimeFigureOut">
              <a:rPr lang="ru-RU"/>
              <a:t>19.11.2018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EAE5A-9165-49B2-A575-F891180F793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F5934-0C69-49BB-873D-8A9E71872AD2}" type="datetimeFigureOut">
              <a:rPr lang="ru-RU"/>
              <a:t>19.11.2018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CE78D-6081-4BF0-9C2C-993D759C342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F02D3-9F20-4B6C-AD66-0A73A82C14A0}" type="datetimeFigureOut">
              <a:rPr lang="ru-RU"/>
              <a:t>19.11.2018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3F87A-267F-4496-A45B-C5202D731C6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C7423-30A8-4137-9317-E2E5B4189530}" type="datetimeFigureOut">
              <a:rPr lang="ru-RU"/>
              <a:t>19.11.2018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6C560-11D9-4502-A553-6CE16BB236B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BBF81-FFF8-4EA6-A5BC-B7235776CCDD}" type="datetimeFigureOut">
              <a:rPr lang="ru-RU"/>
              <a:t>19.11.2018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FC6C-2188-4328-911E-5F519C0CDB8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7D4BB-2211-40E9-B5F8-615FB199C9B5}" type="datetimeFigureOut">
              <a:rPr lang="ru-RU"/>
              <a:t>19.11.2018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8213E-9C64-477E-A5E7-5CE1FA476B6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57F65-E3E5-456B-944E-7EE5C574C51F}" type="datetimeFigureOut">
              <a:rPr lang="ru-RU"/>
              <a:t>19.11.2018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A0F95-5C19-46B9-B867-7ECDC4B7ED8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DBE28-69D3-42AD-84AB-20F1CC92A6C2}" type="datetimeFigureOut">
              <a:rPr lang="ru-RU"/>
              <a:t>19.11.2018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1C1E1-4A5E-481F-B160-B3586A05D94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30BF9-85FE-4E0F-921A-03C185FC24E6}" type="datetimeFigureOut">
              <a:rPr lang="ru-RU"/>
              <a:t>19.11.2018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099F9-9374-4752-A94A-EFFC360736F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>
              <a:defRPr/>
            </a:pPr>
            <a:fld id="{2D2FEA8B-78A0-4FE6-B010-B0C00A4588BA}" type="datetimeFigureOut">
              <a:rPr lang="ru-RU"/>
              <a:t>19.11.2018</a:t>
            </a:fld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>
              <a:defRPr/>
            </a:pPr>
            <a:fld id="{E8BA9B37-706A-421C-B58F-A10A7F54E9C4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9984"/>
            <a:ext cx="8229600" cy="2549056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sz="2000" b="1" dirty="0">
              <a:solidFill>
                <a:srgbClr val="0095DA"/>
              </a:solidFill>
              <a:latin typeface="Calibri" panose="020F0502020204030204" pitchFamily="34" charset="0"/>
            </a:endParaRPr>
          </a:p>
          <a:p>
            <a:pPr algn="ctr" eaLnBrk="1" hangingPunct="1">
              <a:buNone/>
            </a:pPr>
            <a:r>
              <a:rPr lang="ru-RU" sz="2000" dirty="0">
                <a:solidFill>
                  <a:srgbClr val="0095DA"/>
                </a:solidFill>
                <a:latin typeface="Calibri" panose="020F0502020204030204" pitchFamily="34" charset="0"/>
              </a:rPr>
              <a:t>КОМПАНИЯ «ФРАНЧАЙЗИНГ-ИНТЕЛЛЕКТ»</a:t>
            </a:r>
          </a:p>
          <a:p>
            <a:pPr algn="ctr" eaLnBrk="1" hangingPunct="1">
              <a:buNone/>
            </a:pPr>
            <a:r>
              <a:rPr lang="ru-RU" sz="2000" dirty="0" smtClean="0">
                <a:solidFill>
                  <a:srgbClr val="0095DA"/>
                </a:solidFill>
                <a:latin typeface="Calibri" panose="020F0502020204030204" pitchFamily="34" charset="0"/>
              </a:rPr>
              <a:t>ЕДИНЫЙ ЦЕНТР ПОДДЕРЖКИ ФРАНЧАЙЗИНГА</a:t>
            </a:r>
            <a:endParaRPr lang="ru-RU" sz="2000" b="1" dirty="0" smtClean="0">
              <a:solidFill>
                <a:srgbClr val="0095DA"/>
              </a:solidFill>
              <a:latin typeface="Calibri" panose="020F0502020204030204" pitchFamily="34" charset="0"/>
            </a:endParaRPr>
          </a:p>
          <a:p>
            <a:pPr algn="ctr" eaLnBrk="1" hangingPunct="1">
              <a:buNone/>
            </a:pPr>
            <a:r>
              <a:rPr lang="ru-RU" sz="2000" b="1" dirty="0" smtClean="0">
                <a:solidFill>
                  <a:srgbClr val="0095DA"/>
                </a:solidFill>
                <a:latin typeface="Calibri" panose="020F0502020204030204" pitchFamily="34" charset="0"/>
              </a:rPr>
              <a:t>КИЗИМА </a:t>
            </a:r>
            <a:r>
              <a:rPr lang="ru-RU" sz="2000" b="1" dirty="0">
                <a:solidFill>
                  <a:srgbClr val="0095DA"/>
                </a:solidFill>
                <a:latin typeface="Calibri" panose="020F0502020204030204" pitchFamily="34" charset="0"/>
              </a:rPr>
              <a:t>МАРИЯ</a:t>
            </a:r>
          </a:p>
          <a:p>
            <a:pPr algn="ctr" eaLnBrk="1" hangingPunct="1">
              <a:buNone/>
            </a:pPr>
            <a:endParaRPr lang="ru-RU" sz="2000" b="1" dirty="0">
              <a:latin typeface="Calibri" panose="020F0502020204030204" pitchFamily="34" charset="0"/>
            </a:endParaRPr>
          </a:p>
          <a:p>
            <a:pPr algn="ctr" eaLnBrk="1" hangingPunct="1">
              <a:buNone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РАЗБОР КЕЙСОВ ФРАНЧАЙЗИНГОВЫХ ПРОЕКТОВ</a:t>
            </a:r>
          </a:p>
          <a:p>
            <a:pPr algn="ctr" eaLnBrk="1" hangingPunct="1">
              <a:buFontTx/>
              <a:buNone/>
            </a:pPr>
            <a:endParaRPr lang="ru-RU" sz="2000" dirty="0">
              <a:solidFill>
                <a:srgbClr val="004080"/>
              </a:solidFill>
              <a:latin typeface="Calibri" panose="020F0502020204030204" pitchFamily="34" charset="0"/>
            </a:endParaRPr>
          </a:p>
          <a:p>
            <a:pPr algn="ctr" eaLnBrk="1" hangingPunct="1">
              <a:buFontTx/>
              <a:buNone/>
            </a:pPr>
            <a:endParaRPr lang="ru-RU" sz="2000" dirty="0">
              <a:solidFill>
                <a:srgbClr val="004080"/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Picture 2" descr="C:\Users\Katinsky\Desktop\РАБ ВЛАД\logo-1688880549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3430" y="477710"/>
            <a:ext cx="1563370" cy="5195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371714" y="4139482"/>
            <a:ext cx="2686186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None/>
            </a:pPr>
            <a:r>
              <a:rPr lang="ru-RU" sz="1050" b="1" dirty="0">
                <a:solidFill>
                  <a:srgbClr val="C00000"/>
                </a:solidFill>
                <a:latin typeface="Calibri" panose="020F0502020204030204" pitchFamily="34" charset="0"/>
              </a:rPr>
              <a:t>СОЗДАЙФРАНШИЗУ.РФ</a:t>
            </a:r>
          </a:p>
          <a:p>
            <a:pPr algn="ctr" eaLnBrk="1" hangingPunct="1">
              <a:buNone/>
            </a:pPr>
            <a:r>
              <a:rPr lang="en-US" sz="1050" b="1" dirty="0">
                <a:solidFill>
                  <a:srgbClr val="C00000"/>
                </a:solidFill>
                <a:latin typeface="Calibri" panose="020F0502020204030204" pitchFamily="34" charset="0"/>
              </a:rPr>
              <a:t>#</a:t>
            </a:r>
            <a:r>
              <a:rPr lang="ru-RU" sz="1050" b="1" dirty="0">
                <a:solidFill>
                  <a:srgbClr val="C00000"/>
                </a:solidFill>
                <a:latin typeface="Calibri" panose="020F0502020204030204" pitchFamily="34" charset="0"/>
              </a:rPr>
              <a:t>ФРАНЧАЙЗИНГ_ИНТЕЛЛЕКТ</a:t>
            </a:r>
          </a:p>
          <a:p>
            <a:pPr algn="ctr" eaLnBrk="1" hangingPunct="1">
              <a:buNone/>
            </a:pPr>
            <a:endParaRPr lang="en-US" sz="105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 eaLnBrk="1" hangingPunct="1">
              <a:buNone/>
            </a:pPr>
            <a:endParaRPr lang="ru-RU" sz="105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78296" y="1290971"/>
          <a:ext cx="8759689" cy="3699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22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138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35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ФАБУЛА ДЕЛА</a:t>
                      </a:r>
                    </a:p>
                  </a:txBody>
                  <a:tcPr marT="34290" marB="34290">
                    <a:solidFill>
                      <a:srgbClr val="0095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ЧТО ТРЕБУЕТ ИСТЕЦ-ФРАНЧАЙЗИ</a:t>
                      </a:r>
                    </a:p>
                  </a:txBody>
                  <a:tcPr marT="34290" marB="34290">
                    <a:solidFill>
                      <a:srgbClr val="0095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ЧТО СКАЗАЛ СУД</a:t>
                      </a:r>
                    </a:p>
                  </a:txBody>
                  <a:tcPr marT="34290" marB="34290">
                    <a:solidFill>
                      <a:srgbClr val="0095D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19474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17.06.2016 СТОРОНЫ ЗАКЛЮЧИЛИ ДКК: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Право на фирменное наименование торговой марки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Право на коммерческую информацию и коммерческий опыт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Секрет производства (ноу-хау)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Однако спустя несколько месяцев франчайзи узнал, что: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Товарный знак не зарегистрирован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Дело № А44-1351/2017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Признать  недействительным ДКК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Взыскать уплаченный паушальный взнос 187 000 р.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Взыскать 24 027 р. 02 коп. процентов за пользование чужими денежными средствами</a:t>
                      </a:r>
                    </a:p>
                  </a:txBody>
                  <a:tcPr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 момент заключения ДКК товарный знак зарегистрирован не был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По спорному договору передано несуществующее право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ДКК недействителен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Иск удовлетворен</a:t>
                      </a:r>
                    </a:p>
                  </a:txBody>
                  <a:tcPr marT="34290" marB="3429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Стрелка: вниз 5"/>
          <p:cNvSpPr/>
          <p:nvPr/>
        </p:nvSpPr>
        <p:spPr>
          <a:xfrm>
            <a:off x="7826310" y="2502629"/>
            <a:ext cx="375548" cy="298174"/>
          </a:xfrm>
          <a:prstGeom prst="downArrow">
            <a:avLst/>
          </a:prstGeom>
          <a:solidFill>
            <a:schemeClr val="bg1"/>
          </a:solidFill>
          <a:ln>
            <a:solidFill>
              <a:srgbClr val="00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98488" y="422019"/>
            <a:ext cx="6086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b="1" dirty="0">
                <a:solidFill>
                  <a:srgbClr val="0095DA"/>
                </a:solidFill>
                <a:latin typeface="Calibri" panose="020F0502020204030204" pitchFamily="34" charset="0"/>
              </a:rPr>
              <a:t>ЕСЛИ У ФРАНЧАЙЗЕРА НЕТ ТОВАРНОГО ЗНАКА…</a:t>
            </a:r>
          </a:p>
          <a:p>
            <a:pPr defTabSz="91440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РЕАЛЬНЫЙ КЕЙС. СУДЕБНАЯ ПРАКТИКА</a:t>
            </a:r>
          </a:p>
        </p:txBody>
      </p:sp>
      <p:sp>
        <p:nvSpPr>
          <p:cNvPr id="11" name="Прямоугольник 4"/>
          <p:cNvSpPr>
            <a:spLocks noChangeArrowheads="1"/>
          </p:cNvSpPr>
          <p:nvPr/>
        </p:nvSpPr>
        <p:spPr bwMode="auto">
          <a:xfrm>
            <a:off x="1" y="346473"/>
            <a:ext cx="266218" cy="721519"/>
          </a:xfrm>
          <a:prstGeom prst="rect">
            <a:avLst/>
          </a:prstGeom>
          <a:solidFill>
            <a:srgbClr val="0095DA"/>
          </a:solidFill>
          <a:ln w="9525" algn="ctr">
            <a:noFill/>
            <a:round/>
          </a:ln>
        </p:spPr>
        <p:txBody>
          <a:bodyPr/>
          <a:lstStyle/>
          <a:p>
            <a:pPr defTabSz="914400"/>
            <a:endParaRPr lang="ru-RU" sz="14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2" name="Picture 2" descr="C:\Users\Katinsky\Desktop\РАБ ВЛАД\logo-1688880549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3430" y="477710"/>
            <a:ext cx="1563370" cy="519520"/>
          </a:xfrm>
          <a:prstGeom prst="rect">
            <a:avLst/>
          </a:prstGeom>
          <a:noFill/>
        </p:spPr>
      </p:pic>
      <p:sp>
        <p:nvSpPr>
          <p:cNvPr id="13" name="Стрелка: вниз 5"/>
          <p:cNvSpPr/>
          <p:nvPr/>
        </p:nvSpPr>
        <p:spPr>
          <a:xfrm>
            <a:off x="7826310" y="3552466"/>
            <a:ext cx="375548" cy="298174"/>
          </a:xfrm>
          <a:prstGeom prst="downArrow">
            <a:avLst/>
          </a:prstGeom>
          <a:solidFill>
            <a:schemeClr val="bg1"/>
          </a:solidFill>
          <a:ln>
            <a:solidFill>
              <a:srgbClr val="00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низ 5"/>
          <p:cNvSpPr/>
          <p:nvPr/>
        </p:nvSpPr>
        <p:spPr>
          <a:xfrm>
            <a:off x="7826310" y="4312434"/>
            <a:ext cx="375548" cy="298174"/>
          </a:xfrm>
          <a:prstGeom prst="downArrow">
            <a:avLst/>
          </a:prstGeom>
          <a:solidFill>
            <a:schemeClr val="bg1"/>
          </a:solidFill>
          <a:ln>
            <a:solidFill>
              <a:srgbClr val="00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08012" y="421661"/>
            <a:ext cx="5782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b="1" dirty="0">
                <a:solidFill>
                  <a:srgbClr val="0095DA"/>
                </a:solidFill>
                <a:latin typeface="Calibri" panose="020F0502020204030204" pitchFamily="34" charset="0"/>
              </a:rPr>
              <a:t>ЦЕНА ОШИБКИ ФРАНЧАЙЗИ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Прямоугольник 4"/>
          <p:cNvSpPr>
            <a:spLocks noChangeArrowheads="1"/>
          </p:cNvSpPr>
          <p:nvPr/>
        </p:nvSpPr>
        <p:spPr bwMode="auto">
          <a:xfrm>
            <a:off x="1" y="346473"/>
            <a:ext cx="266218" cy="721519"/>
          </a:xfrm>
          <a:prstGeom prst="rect">
            <a:avLst/>
          </a:prstGeom>
          <a:solidFill>
            <a:srgbClr val="0095DA"/>
          </a:solidFill>
          <a:ln w="9525" algn="ctr">
            <a:noFill/>
            <a:round/>
          </a:ln>
        </p:spPr>
        <p:txBody>
          <a:bodyPr/>
          <a:lstStyle/>
          <a:p>
            <a:pPr defTabSz="914400"/>
            <a:endParaRPr lang="ru-RU" sz="14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2" name="Picture 2" descr="C:\Users\Katinsky\Desktop\РАБ ВЛАД\logo-1688880549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3430" y="477710"/>
            <a:ext cx="1563370" cy="519520"/>
          </a:xfrm>
          <a:prstGeom prst="rect">
            <a:avLst/>
          </a:prstGeom>
          <a:noFill/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33151656"/>
              </p:ext>
            </p:extLst>
          </p:nvPr>
        </p:nvGraphicFramePr>
        <p:xfrm>
          <a:off x="702637" y="870333"/>
          <a:ext cx="7558136" cy="4339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08012" y="421661"/>
            <a:ext cx="5782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b="1" dirty="0">
                <a:solidFill>
                  <a:srgbClr val="0095DA"/>
                </a:solidFill>
                <a:latin typeface="Calibri" panose="020F0502020204030204" pitchFamily="34" charset="0"/>
              </a:rPr>
              <a:t>ЦЕНА ОШИБКИ ФРАНЧАЙЗЕРА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Прямоугольник 4"/>
          <p:cNvSpPr>
            <a:spLocks noChangeArrowheads="1"/>
          </p:cNvSpPr>
          <p:nvPr/>
        </p:nvSpPr>
        <p:spPr bwMode="auto">
          <a:xfrm>
            <a:off x="1" y="346473"/>
            <a:ext cx="266218" cy="721519"/>
          </a:xfrm>
          <a:prstGeom prst="rect">
            <a:avLst/>
          </a:prstGeom>
          <a:solidFill>
            <a:srgbClr val="0095DA"/>
          </a:solidFill>
          <a:ln w="9525" algn="ctr">
            <a:noFill/>
            <a:round/>
          </a:ln>
        </p:spPr>
        <p:txBody>
          <a:bodyPr/>
          <a:lstStyle/>
          <a:p>
            <a:pPr defTabSz="914400"/>
            <a:endParaRPr lang="ru-RU" sz="14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2" name="Picture 2" descr="C:\Users\Katinsky\Desktop\РАБ ВЛАД\logo-1688880549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3430" y="477710"/>
            <a:ext cx="1563370" cy="519520"/>
          </a:xfrm>
          <a:prstGeom prst="rect">
            <a:avLst/>
          </a:prstGeom>
          <a:noFill/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74212402"/>
              </p:ext>
            </p:extLst>
          </p:nvPr>
        </p:nvGraphicFramePr>
        <p:xfrm>
          <a:off x="702637" y="736599"/>
          <a:ext cx="7703608" cy="4473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Содержимое 2"/>
          <p:cNvSpPr>
            <a:spLocks noGrp="1"/>
          </p:cNvSpPr>
          <p:nvPr>
            <p:ph idx="4294967295"/>
          </p:nvPr>
        </p:nvSpPr>
        <p:spPr>
          <a:xfrm>
            <a:off x="606425" y="1619311"/>
            <a:ext cx="7030720" cy="3394472"/>
          </a:xfrm>
        </p:spPr>
        <p:txBody>
          <a:bodyPr/>
          <a:lstStyle/>
          <a:p>
            <a:pPr lvl="0"/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Неготовность бизнеса к франчайзингу: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- не отлажены бизнес-процессы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- нет ресурсов на сопровождение деятельности франчайзи</a:t>
            </a:r>
          </a:p>
          <a:p>
            <a:pPr lvl="0"/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Проект не подлежит тиражированию на другие регионы/страны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(специфика региона, специфичный продукт и т.д.)</a:t>
            </a:r>
          </a:p>
          <a:p>
            <a:pPr lvl="0"/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Не решен вопрос с брендом</a:t>
            </a:r>
          </a:p>
          <a:p>
            <a:pPr lvl="0"/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Не продумана система поддержки партнеров-франчайзи</a:t>
            </a:r>
          </a:p>
          <a:p>
            <a:pPr lvl="0"/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Сравнение с другими путями масштабирования компании</a:t>
            </a:r>
          </a:p>
          <a:p>
            <a:pPr lvl="0"/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American Typewriter"/>
                <a:cs typeface="American Typewriter"/>
              </a:rPr>
              <a:t>Передача франчайзи ключевых компетенций бизнеса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97852" y="421661"/>
            <a:ext cx="54371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b="1" dirty="0">
                <a:solidFill>
                  <a:srgbClr val="0095DA"/>
                </a:solidFill>
                <a:latin typeface="Calibri" panose="020F0502020204030204" pitchFamily="34" charset="0"/>
              </a:rPr>
              <a:t>ЧТО НАДО ЗНАТЬ, ЧТОБЫ НЕ ОШИБИТЬСЯ. </a:t>
            </a:r>
          </a:p>
          <a:p>
            <a:pPr defTabSz="91440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ШАГ №1.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American Typewriter"/>
                <a:cs typeface="American Typewriter"/>
              </a:rPr>
              <a:t>ТИПИЧНЫЕ ОШИБКИ ФРАНЧАЙЗЕРОВ: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" y="346473"/>
            <a:ext cx="266218" cy="721519"/>
          </a:xfrm>
          <a:prstGeom prst="rect">
            <a:avLst/>
          </a:prstGeom>
          <a:solidFill>
            <a:srgbClr val="0095DA"/>
          </a:solidFill>
          <a:ln w="9525" algn="ctr">
            <a:noFill/>
            <a:round/>
          </a:ln>
        </p:spPr>
        <p:txBody>
          <a:bodyPr/>
          <a:lstStyle/>
          <a:p>
            <a:pPr defTabSz="914400"/>
            <a:endParaRPr lang="ru-RU" sz="14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2" descr="C:\Users\Katinsky\Desktop\РАБ ВЛАД\logo-1688880549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3430" y="477710"/>
            <a:ext cx="1563370" cy="519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Содержимое 2"/>
          <p:cNvSpPr>
            <a:spLocks noGrp="1"/>
          </p:cNvSpPr>
          <p:nvPr>
            <p:ph idx="4294967295"/>
          </p:nvPr>
        </p:nvSpPr>
        <p:spPr>
          <a:xfrm>
            <a:off x="599440" y="1615440"/>
            <a:ext cx="6217920" cy="1858962"/>
          </a:xfrm>
        </p:spPr>
        <p:txBody>
          <a:bodyPr/>
          <a:lstStyle/>
          <a:p>
            <a:pPr lvl="0"/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Хочу свой бизнес, по своим правилам!</a:t>
            </a:r>
          </a:p>
          <a:p>
            <a:pPr lvl="0"/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Хочу купить франшизу и не работать!</a:t>
            </a:r>
          </a:p>
          <a:p>
            <a:pPr lvl="0"/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Франчайзер решит все мои проблемы!</a:t>
            </a:r>
            <a:endParaRPr lang="ru-RU" sz="18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American Typewriter"/>
              <a:cs typeface="American Typewriter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7852" y="421661"/>
            <a:ext cx="54371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b="1" dirty="0">
                <a:solidFill>
                  <a:srgbClr val="0095DA"/>
                </a:solidFill>
                <a:latin typeface="Calibri" panose="020F0502020204030204" pitchFamily="34" charset="0"/>
              </a:rPr>
              <a:t>ЧТО НАДО ЗНАТЬ, ЧТОБЫ НЕ ОШИБИТЬСЯ. </a:t>
            </a:r>
          </a:p>
          <a:p>
            <a:pPr defTabSz="91440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ШАГ №1.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American Typewriter"/>
                <a:cs typeface="American Typewriter"/>
              </a:rPr>
              <a:t>ТИПИЧНЫЕ ОШИБКИ ФРАНЧАЙЗИ: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1" y="346473"/>
            <a:ext cx="266218" cy="721519"/>
          </a:xfrm>
          <a:prstGeom prst="rect">
            <a:avLst/>
          </a:prstGeom>
          <a:solidFill>
            <a:srgbClr val="0095DA"/>
          </a:solidFill>
          <a:ln w="9525" algn="ctr">
            <a:noFill/>
            <a:round/>
          </a:ln>
        </p:spPr>
        <p:txBody>
          <a:bodyPr/>
          <a:lstStyle/>
          <a:p>
            <a:pPr defTabSz="914400"/>
            <a:endParaRPr lang="ru-RU" sz="14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2" descr="C:\Users\Katinsky\Desktop\РАБ ВЛАД\logo-1688880549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3430" y="477710"/>
            <a:ext cx="1563370" cy="519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Содержимое 2"/>
          <p:cNvSpPr>
            <a:spLocks noGrp="1"/>
          </p:cNvSpPr>
          <p:nvPr>
            <p:ph idx="4294967295"/>
          </p:nvPr>
        </p:nvSpPr>
        <p:spPr>
          <a:xfrm>
            <a:off x="599440" y="1616711"/>
            <a:ext cx="4481846" cy="3394472"/>
          </a:xfrm>
        </p:spPr>
        <p:txBody>
          <a:bodyPr/>
          <a:lstStyle/>
          <a:p>
            <a:pPr lvl="0"/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«Всё осилю сам!»</a:t>
            </a:r>
          </a:p>
          <a:p>
            <a:pPr lvl="0"/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«Выберу, кто «подешевле» поможет или студента «Васю»…»</a:t>
            </a:r>
          </a:p>
          <a:p>
            <a:pPr lvl="0"/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Непроработанные финансовые модели</a:t>
            </a:r>
          </a:p>
          <a:p>
            <a:pPr lvl="0"/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Шаблонные документы, не учитывающие специфику бизнеса и актуальную судебную практику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97852" y="279421"/>
            <a:ext cx="54371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b="1" dirty="0">
                <a:solidFill>
                  <a:srgbClr val="0095DA"/>
                </a:solidFill>
                <a:latin typeface="Calibri" panose="020F0502020204030204" pitchFamily="34" charset="0"/>
              </a:rPr>
              <a:t>ЧТО НАДО ЗНАТЬ, ЧТОБЫ НЕ ОШИБИТЬСЯ. </a:t>
            </a:r>
          </a:p>
          <a:p>
            <a:pPr marL="0" indent="0" eaLnBrk="1" hangingPunct="1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ШАГ №2.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American Typewriter"/>
                <a:cs typeface="American Typewriter"/>
              </a:rPr>
              <a:t>ТИПИЧНЫЕ ОШИБКИ ФРАНЧАЙЗЕРОВ ПРИ РАЗРАБОТКЕ ФРАНШИЗЫ:</a:t>
            </a: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" y="346473"/>
            <a:ext cx="266218" cy="721519"/>
          </a:xfrm>
          <a:prstGeom prst="rect">
            <a:avLst/>
          </a:prstGeom>
          <a:solidFill>
            <a:srgbClr val="0095DA"/>
          </a:solidFill>
          <a:ln w="9525" algn="ctr">
            <a:noFill/>
            <a:round/>
          </a:ln>
        </p:spPr>
        <p:txBody>
          <a:bodyPr/>
          <a:lstStyle/>
          <a:p>
            <a:pPr defTabSz="914400"/>
            <a:endParaRPr lang="ru-RU" sz="14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2" descr="C:\Users\Katinsky\Desktop\РАБ ВЛАД\logo-1688880549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3430" y="477710"/>
            <a:ext cx="1563370" cy="519520"/>
          </a:xfrm>
          <a:prstGeom prst="rect">
            <a:avLst/>
          </a:prstGeom>
          <a:noFill/>
        </p:spPr>
      </p:pic>
      <p:pic>
        <p:nvPicPr>
          <p:cNvPr id="30722" name="Picture 2" descr="ÐÐ°ÑÑÐ¸Ð½ÐºÐ¸ Ð¿Ð¾ Ð·Ð°Ð¿ÑÐ¾ÑÑ mistak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1286" y="1848130"/>
            <a:ext cx="3417888" cy="2136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54490" y="2134925"/>
            <a:ext cx="6035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Вы внимательно читаете, что подписываете?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8012" y="421661"/>
            <a:ext cx="5782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b="1" dirty="0">
                <a:solidFill>
                  <a:srgbClr val="0095DA"/>
                </a:solidFill>
                <a:latin typeface="Calibri" panose="020F0502020204030204" pitchFamily="34" charset="0"/>
              </a:rPr>
              <a:t>ВЫ ЧИТАЕТЕ ДОГОВОР?</a:t>
            </a:r>
          </a:p>
          <a:p>
            <a:pPr defTabSz="91440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РЕАЛЬНЫЙ КЕЙС. СУДЕБНАЯ ПРАКТИКА</a:t>
            </a:r>
          </a:p>
        </p:txBody>
      </p:sp>
      <p:sp>
        <p:nvSpPr>
          <p:cNvPr id="7" name="Прямоугольник 4"/>
          <p:cNvSpPr>
            <a:spLocks noChangeArrowheads="1"/>
          </p:cNvSpPr>
          <p:nvPr/>
        </p:nvSpPr>
        <p:spPr bwMode="auto">
          <a:xfrm>
            <a:off x="1" y="346473"/>
            <a:ext cx="266218" cy="721519"/>
          </a:xfrm>
          <a:prstGeom prst="rect">
            <a:avLst/>
          </a:prstGeom>
          <a:solidFill>
            <a:srgbClr val="0095DA"/>
          </a:solidFill>
          <a:ln w="9525" algn="ctr">
            <a:noFill/>
            <a:round/>
          </a:ln>
        </p:spPr>
        <p:txBody>
          <a:bodyPr/>
          <a:lstStyle/>
          <a:p>
            <a:pPr defTabSz="914400"/>
            <a:endParaRPr lang="ru-RU" sz="14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2" descr="C:\Users\Katinsky\Desktop\РАБ ВЛАД\logo-1688880549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3430" y="477710"/>
            <a:ext cx="1563370" cy="519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Содержимое 2"/>
          <p:cNvSpPr>
            <a:spLocks noGrp="1"/>
          </p:cNvSpPr>
          <p:nvPr>
            <p:ph idx="4294967295"/>
          </p:nvPr>
        </p:nvSpPr>
        <p:spPr>
          <a:xfrm>
            <a:off x="604361" y="1623617"/>
            <a:ext cx="7447597" cy="3174206"/>
          </a:xfrm>
        </p:spPr>
        <p:txBody>
          <a:bodyPr/>
          <a:lstStyle/>
          <a:p>
            <a:pPr marL="0" indent="-396240" eaLnBrk="1" hangingPunct="1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Наличие компетенций (собственных или на аутсорсинге) в сфере франчайзинга = знание теории и практики</a:t>
            </a:r>
          </a:p>
          <a:p>
            <a:pPr marL="0" indent="-396240" eaLnBrk="1" hangingPunct="1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Оценка и выявление рисков собственными силами или с привлечением экспертных организаций</a:t>
            </a:r>
          </a:p>
          <a:p>
            <a:pPr marL="0" indent="-396240" eaLnBrk="1" hangingPunct="1"/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</a:rPr>
              <a:t>Готовность работать в формате 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</a:rPr>
              <a:t>WIN-WIN</a:t>
            </a:r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</a:rPr>
              <a:t>. Честно и прозрачно</a:t>
            </a:r>
          </a:p>
          <a:p>
            <a:pPr marL="0" indent="-396240" algn="just" eaLnBrk="1" hangingPunct="1"/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pPr marL="0" indent="-396240" algn="just" eaLnBrk="1" hangingPunct="1">
              <a:buFontTx/>
              <a:buNone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8963" y="417593"/>
            <a:ext cx="65579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b="1" dirty="0">
                <a:solidFill>
                  <a:srgbClr val="0095DA"/>
                </a:solidFill>
                <a:latin typeface="Calibri" panose="020F0502020204030204" pitchFamily="34" charset="0"/>
              </a:rPr>
              <a:t>ОСНОВНЫЕ ИНСТРУМЕНТЫ МИНИМИЗАЦИИ РИСКОВ ФРАНЧАЙЗИНГА</a:t>
            </a: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" y="346473"/>
            <a:ext cx="266218" cy="721519"/>
          </a:xfrm>
          <a:prstGeom prst="rect">
            <a:avLst/>
          </a:prstGeom>
          <a:solidFill>
            <a:srgbClr val="0095DA"/>
          </a:solidFill>
          <a:ln w="9525" algn="ctr">
            <a:noFill/>
            <a:round/>
          </a:ln>
        </p:spPr>
        <p:txBody>
          <a:bodyPr/>
          <a:lstStyle/>
          <a:p>
            <a:pPr defTabSz="914400"/>
            <a:endParaRPr lang="ru-RU" sz="14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2" descr="C:\Users\Katinsky\Desktop\РАБ ВЛАД\logo-1688880549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3430" y="477710"/>
            <a:ext cx="1563370" cy="519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9984"/>
            <a:ext cx="8229600" cy="2549056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2000" dirty="0">
                <a:solidFill>
                  <a:srgbClr val="0095DA"/>
                </a:solidFill>
                <a:latin typeface="Calibri" panose="020F0502020204030204" pitchFamily="34" charset="0"/>
              </a:rPr>
              <a:t>КОМПАНИЯ «ФРАНЧАЙЗИНГ-ИНТЕЛЛЕКТ»</a:t>
            </a:r>
          </a:p>
          <a:p>
            <a:pPr algn="ctr" eaLnBrk="1" hangingPunct="1">
              <a:buNone/>
            </a:pPr>
            <a:r>
              <a:rPr lang="ru-RU" sz="2000" b="1" dirty="0">
                <a:solidFill>
                  <a:srgbClr val="0095DA"/>
                </a:solidFill>
                <a:latin typeface="Calibri" panose="020F0502020204030204" pitchFamily="34" charset="0"/>
              </a:rPr>
              <a:t>КИЗИМА МАРИЯ</a:t>
            </a:r>
          </a:p>
          <a:p>
            <a:pPr algn="ctr" eaLnBrk="1" hangingPunct="1">
              <a:buNone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БУДЕМ РАДЫ ПОМОЧЬ!</a:t>
            </a:r>
          </a:p>
          <a:p>
            <a:pPr algn="ctr" eaLnBrk="1" hangingPunct="1">
              <a:buNone/>
            </a:pP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ctr" eaLnBrk="1" hangingPunct="1">
              <a:buNone/>
            </a:pPr>
            <a:r>
              <a:rPr lang="ru-RU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СОЗДАЙФРАНШИЗУ.РФ</a:t>
            </a:r>
          </a:p>
          <a:p>
            <a:pPr algn="ctr" eaLnBrk="1" hangingPunct="1">
              <a:buNone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#</a:t>
            </a:r>
            <a:r>
              <a:rPr lang="ru-RU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ФРАНЧАЙЗИНГ_ИНТЕЛЛЕКТ</a:t>
            </a:r>
          </a:p>
          <a:p>
            <a:pPr algn="ctr" eaLnBrk="1" hangingPunct="1">
              <a:buNone/>
            </a:pPr>
            <a:endParaRPr lang="en-US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 eaLnBrk="1" hangingPunct="1">
              <a:buNone/>
            </a:pPr>
            <a:endParaRPr lang="ru-RU" sz="2000" dirty="0">
              <a:solidFill>
                <a:srgbClr val="004080"/>
              </a:solidFill>
              <a:latin typeface="Calibri" panose="020F0502020204030204" pitchFamily="34" charset="0"/>
            </a:endParaRPr>
          </a:p>
          <a:p>
            <a:pPr algn="ctr" eaLnBrk="1" hangingPunct="1">
              <a:buFontTx/>
              <a:buNone/>
            </a:pPr>
            <a:endParaRPr lang="ru-RU" sz="2000" dirty="0">
              <a:solidFill>
                <a:srgbClr val="004080"/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Picture 2" descr="C:\Users\Katinsky\Desktop\РАБ ВЛАД\logo-1688880549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3430" y="477710"/>
            <a:ext cx="1563370" cy="5195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371714" y="4683760"/>
            <a:ext cx="2385332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Tx/>
              <a:buNone/>
            </a:pPr>
            <a:r>
              <a:rPr lang="ru-RU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ПЕРМЬ </a:t>
            </a:r>
          </a:p>
          <a:p>
            <a:pPr algn="ctr" eaLnBrk="1" hangingPunct="1">
              <a:buFontTx/>
              <a:buNone/>
            </a:pPr>
            <a:r>
              <a:rPr lang="ru-RU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2018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ÐÐ°ÑÑÐ¸Ð½ÐºÐ¸ Ð¿Ð¾ Ð·Ð°Ð¿ÑÐ¾ÑÑ new information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3728" y="1483042"/>
            <a:ext cx="2283072" cy="2852721"/>
          </a:xfrm>
          <a:prstGeom prst="rect">
            <a:avLst/>
          </a:prstGeom>
          <a:noFill/>
        </p:spPr>
      </p:pic>
      <p:sp>
        <p:nvSpPr>
          <p:cNvPr id="70660" name="Прямоугольник 4"/>
          <p:cNvSpPr>
            <a:spLocks noChangeArrowheads="1"/>
          </p:cNvSpPr>
          <p:nvPr/>
        </p:nvSpPr>
        <p:spPr bwMode="auto">
          <a:xfrm>
            <a:off x="1" y="346473"/>
            <a:ext cx="266218" cy="721519"/>
          </a:xfrm>
          <a:prstGeom prst="rect">
            <a:avLst/>
          </a:prstGeom>
          <a:solidFill>
            <a:srgbClr val="0095DA"/>
          </a:solidFill>
          <a:ln w="9525" algn="ctr">
            <a:noFill/>
            <a:round/>
          </a:ln>
        </p:spPr>
        <p:txBody>
          <a:bodyPr/>
          <a:lstStyle/>
          <a:p>
            <a:pPr defTabSz="914400"/>
            <a:endParaRPr lang="ru-RU" sz="14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599441" y="1189990"/>
            <a:ext cx="7965439" cy="34754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1. Франчайзинг в России. Юридический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background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defTabSz="914400">
              <a:spcBef>
                <a:spcPct val="20000"/>
              </a:spcBef>
            </a:pP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defTabSz="914400">
              <a:spcBef>
                <a:spcPct val="20000"/>
              </a:spcBef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2. Что надо знать, чтобы не ошибиться:</a:t>
            </a:r>
          </a:p>
          <a:p>
            <a:pPr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Оценка готовности к развитию по франчайзингу</a:t>
            </a:r>
          </a:p>
          <a:p>
            <a:pPr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Разработка франшизы</a:t>
            </a:r>
          </a:p>
          <a:p>
            <a:pPr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На что обратить внимание в договоре франчайзинга:</a:t>
            </a:r>
          </a:p>
          <a:p>
            <a:pPr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Как продать франшизу и «не обжечься»</a:t>
            </a:r>
          </a:p>
          <a:p>
            <a:pPr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Как выбрать правильную франшизу </a:t>
            </a:r>
          </a:p>
          <a:p>
            <a:pPr marL="342900" indent="-342900" defTabSz="914400">
              <a:spcBef>
                <a:spcPct val="20000"/>
              </a:spcBef>
            </a:pP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defTabSz="914400">
              <a:spcBef>
                <a:spcPct val="20000"/>
              </a:spcBef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3. Цена ошибки: Анализ реальных кейсов. Самые частые нарушения и их </a:t>
            </a:r>
          </a:p>
          <a:p>
            <a:pPr marL="342900" indent="-342900" defTabSz="914400">
              <a:spcBef>
                <a:spcPct val="20000"/>
              </a:spcBef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последствия. Мнения и позиции российских судов</a:t>
            </a:r>
          </a:p>
          <a:p>
            <a:pPr marL="342900" indent="-342900" defTabSz="914400">
              <a:spcBef>
                <a:spcPct val="20000"/>
              </a:spcBef>
            </a:pP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defTabSz="914400">
              <a:spcBef>
                <a:spcPct val="20000"/>
              </a:spcBef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4. Основные инструменты минимизации рисков франчайзинга</a:t>
            </a:r>
          </a:p>
          <a:p>
            <a:pPr defTabSz="914400">
              <a:spcBef>
                <a:spcPct val="20000"/>
              </a:spcBef>
            </a:pP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1322" y="559409"/>
            <a:ext cx="2538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ru-RU" b="1" dirty="0">
                <a:solidFill>
                  <a:srgbClr val="0095DA"/>
                </a:solidFill>
                <a:latin typeface="Calibri" panose="020F0502020204030204" pitchFamily="34" charset="0"/>
              </a:rPr>
              <a:t>СЕГОДНЯ ВЫ УЗНАЕТЕ…</a:t>
            </a:r>
          </a:p>
        </p:txBody>
      </p:sp>
      <p:pic>
        <p:nvPicPr>
          <p:cNvPr id="9" name="Picture 2" descr="C:\Users\Katinsky\Desktop\РАБ ВЛАД\logo-1688880549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3430" y="477710"/>
            <a:ext cx="1563370" cy="519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63283" y="1455439"/>
            <a:ext cx="7701597" cy="34754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ФРАНЧАЙЗИНГ = КОММЕРЧЕСКАЯ КОНЦЕССИЯ</a:t>
            </a:r>
          </a:p>
          <a:p>
            <a:pPr marL="342900" indent="-342900" defTabSz="914400">
              <a:spcBef>
                <a:spcPct val="20000"/>
              </a:spcBef>
              <a:buFontTx/>
              <a:buChar char="•"/>
            </a:pP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defTabSz="914400">
              <a:spcBef>
                <a:spcPct val="20000"/>
              </a:spcBef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ФРАНЧАЙЗЕР = ПРАВООБЛАДАТЕЛЬ</a:t>
            </a:r>
          </a:p>
          <a:p>
            <a:pPr marL="342900" indent="-342900" defTabSz="914400">
              <a:spcBef>
                <a:spcPct val="20000"/>
              </a:spcBef>
            </a:pP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defTabSz="914400">
              <a:spcBef>
                <a:spcPct val="20000"/>
              </a:spcBef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ФРАНЧАЙЗИ = ПОЛЬЗОВАТЕЛЬ</a:t>
            </a:r>
          </a:p>
          <a:p>
            <a:pPr marL="342900" indent="-342900" algn="ctr" defTabSz="914400">
              <a:spcBef>
                <a:spcPct val="20000"/>
              </a:spcBef>
            </a:pP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algn="ctr" defTabSz="914400">
              <a:spcBef>
                <a:spcPct val="20000"/>
              </a:spcBef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 ДЕЛОВАЯ РЕПУТАЦИЯ </a:t>
            </a:r>
          </a:p>
          <a:p>
            <a:pPr marL="342900" indent="-342900" algn="ctr" defTabSz="914400">
              <a:spcBef>
                <a:spcPct val="20000"/>
              </a:spcBef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+ </a:t>
            </a:r>
          </a:p>
          <a:p>
            <a:pPr marL="342900" indent="-342900" algn="l" defTabSz="914400">
              <a:spcBef>
                <a:spcPct val="20000"/>
              </a:spcBef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ФРАНШИЗА =                                   КОМПЛЕКС ИСКЛЮЧИТЕЛЬНЫХ ПРАВ </a:t>
            </a:r>
          </a:p>
          <a:p>
            <a:pPr marL="342900" indent="-342900" algn="ctr" defTabSz="914400">
              <a:spcBef>
                <a:spcPct val="20000"/>
              </a:spcBef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+ </a:t>
            </a:r>
          </a:p>
          <a:p>
            <a:pPr marL="342900" indent="-342900" algn="ctr" defTabSz="914400">
              <a:spcBef>
                <a:spcPct val="20000"/>
              </a:spcBef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   КОММЕРЧЕСКИЙ ОПЫТ</a:t>
            </a:r>
          </a:p>
        </p:txBody>
      </p:sp>
      <p:sp>
        <p:nvSpPr>
          <p:cNvPr id="70664" name="AutoShape 8"/>
          <p:cNvSpPr/>
          <p:nvPr/>
        </p:nvSpPr>
        <p:spPr bwMode="auto">
          <a:xfrm>
            <a:off x="2529840" y="3079261"/>
            <a:ext cx="152400" cy="1160018"/>
          </a:xfrm>
          <a:prstGeom prst="leftBrace">
            <a:avLst>
              <a:gd name="adj1" fmla="val 128125"/>
              <a:gd name="adj2" fmla="val 50000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rou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" name="Picture 2" descr="C:\Users\Katinsky\Desktop\РАБ ВЛАД\logo-1688880549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3430" y="477710"/>
            <a:ext cx="1563370" cy="51952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79120" y="28382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/>
            <a:r>
              <a:rPr lang="ru-RU" b="1" dirty="0">
                <a:solidFill>
                  <a:srgbClr val="0095DA"/>
                </a:solidFill>
                <a:latin typeface="Calibri" panose="020F0502020204030204" pitchFamily="34" charset="0"/>
              </a:rPr>
              <a:t>ФРАНЧАЙЗИНГ В РОССИИ. </a:t>
            </a:r>
          </a:p>
          <a:p>
            <a:pPr defTabSz="914400"/>
            <a:endParaRPr lang="ru-RU" b="1" dirty="0">
              <a:solidFill>
                <a:srgbClr val="0095DA"/>
              </a:solidFill>
              <a:latin typeface="Calibri" panose="020F0502020204030204" pitchFamily="34" charset="0"/>
            </a:endParaRPr>
          </a:p>
          <a:p>
            <a:pPr defTabSz="914400"/>
            <a:r>
              <a:rPr lang="ru-RU" dirty="0">
                <a:solidFill>
                  <a:srgbClr val="0095DA"/>
                </a:solidFill>
                <a:latin typeface="Calibri" panose="020F0502020204030204" pitchFamily="34" charset="0"/>
              </a:rPr>
              <a:t>НЕОБХОДИМО ЗНАТЬ И РАЗБИРАТЬСЯ.</a:t>
            </a:r>
          </a:p>
        </p:txBody>
      </p:sp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1" y="346473"/>
            <a:ext cx="266218" cy="721519"/>
          </a:xfrm>
          <a:prstGeom prst="rect">
            <a:avLst/>
          </a:prstGeom>
          <a:solidFill>
            <a:srgbClr val="0095DA"/>
          </a:solidFill>
          <a:ln w="9525" algn="ctr">
            <a:noFill/>
            <a:round/>
          </a:ln>
        </p:spPr>
        <p:txBody>
          <a:bodyPr/>
          <a:lstStyle/>
          <a:p>
            <a:pPr defTabSz="914400"/>
            <a:endParaRPr lang="ru-RU" sz="14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71714" y="4683760"/>
            <a:ext cx="2385332" cy="213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Tx/>
              <a:buNone/>
            </a:pPr>
            <a:r>
              <a:rPr lang="ru-RU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ПЕРМЬ 2018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3344227" y="1467326"/>
            <a:ext cx="2435225" cy="1719263"/>
          </a:xfrm>
          <a:prstGeom prst="ellipse">
            <a:avLst/>
          </a:prstGeom>
          <a:solidFill>
            <a:srgbClr val="0095DA"/>
          </a:solidFill>
          <a:ln w="9525">
            <a:solidFill>
              <a:srgbClr val="004080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Товарный знак</a:t>
            </a:r>
          </a:p>
          <a:p>
            <a:pPr algn="ctr"/>
            <a:r>
              <a:rPr lang="ru-RU" sz="240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(бренд)</a:t>
            </a: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6314441" y="1619250"/>
            <a:ext cx="1662112" cy="1235869"/>
          </a:xfrm>
          <a:prstGeom prst="ellipse">
            <a:avLst/>
          </a:prstGeom>
          <a:solidFill>
            <a:srgbClr val="0095DA"/>
          </a:solidFill>
          <a:ln w="9525">
            <a:solidFill>
              <a:srgbClr val="004080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Секрет </a:t>
            </a:r>
          </a:p>
          <a:p>
            <a:pPr algn="ctr"/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Производства</a:t>
            </a:r>
          </a:p>
          <a:p>
            <a:pPr algn="ctr"/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(ноу-хау)</a:t>
            </a:r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928688" y="1619250"/>
            <a:ext cx="1662112" cy="1235869"/>
          </a:xfrm>
          <a:prstGeom prst="ellipse">
            <a:avLst/>
          </a:prstGeom>
          <a:solidFill>
            <a:srgbClr val="0095DA"/>
          </a:solidFill>
          <a:ln w="9525">
            <a:solidFill>
              <a:srgbClr val="004080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Коммерческое</a:t>
            </a:r>
          </a:p>
          <a:p>
            <a:pPr algn="ctr"/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обозначение</a:t>
            </a: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928688" y="3072640"/>
            <a:ext cx="1662112" cy="1235869"/>
          </a:xfrm>
          <a:prstGeom prst="ellipse">
            <a:avLst/>
          </a:prstGeom>
          <a:solidFill>
            <a:srgbClr val="0095DA"/>
          </a:solidFill>
          <a:ln w="9525">
            <a:solidFill>
              <a:srgbClr val="004080"/>
            </a:solidFill>
            <a:round/>
          </a:ln>
          <a:effectLst/>
        </p:spPr>
        <p:txBody>
          <a:bodyPr wrap="none" anchor="ctr"/>
          <a:lstStyle/>
          <a:p>
            <a:pPr algn="ctr"/>
            <a:endParaRPr lang="ru-RU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Патентные </a:t>
            </a:r>
          </a:p>
          <a:p>
            <a:pPr algn="ctr"/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Права </a:t>
            </a:r>
          </a:p>
          <a:p>
            <a:pPr algn="ctr"/>
            <a:r>
              <a:rPr lang="ru-RU" sz="9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(изобретение, </a:t>
            </a:r>
          </a:p>
          <a:p>
            <a:pPr algn="ctr"/>
            <a:r>
              <a:rPr lang="ru-RU" sz="9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пром.образец</a:t>
            </a:r>
            <a:r>
              <a:rPr lang="ru-RU" sz="9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,</a:t>
            </a:r>
          </a:p>
          <a:p>
            <a:pPr algn="ctr"/>
            <a:r>
              <a:rPr lang="ru-RU" sz="9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полезн.модель</a:t>
            </a:r>
            <a:r>
              <a:rPr lang="ru-RU" sz="9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 algn="ctr"/>
            <a:endParaRPr lang="ru-RU" sz="12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6312693" y="3072640"/>
            <a:ext cx="1662113" cy="1235869"/>
          </a:xfrm>
          <a:prstGeom prst="ellipse">
            <a:avLst/>
          </a:prstGeom>
          <a:solidFill>
            <a:srgbClr val="0095DA"/>
          </a:solidFill>
          <a:ln w="9525">
            <a:solidFill>
              <a:srgbClr val="004080"/>
            </a:solidFill>
            <a:round/>
          </a:ln>
          <a:effectLst/>
        </p:spPr>
        <p:txBody>
          <a:bodyPr wrap="none" anchor="ctr"/>
          <a:lstStyle/>
          <a:p>
            <a:pPr algn="ctr"/>
            <a:endParaRPr lang="ru-RU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Программы </a:t>
            </a:r>
          </a:p>
          <a:p>
            <a:pPr algn="ctr"/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для ЭВМ</a:t>
            </a:r>
          </a:p>
          <a:p>
            <a:pPr algn="ctr"/>
            <a:endParaRPr lang="ru-RU" sz="12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ru-RU" sz="12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3740943" y="3690575"/>
            <a:ext cx="1662113" cy="1235869"/>
          </a:xfrm>
          <a:prstGeom prst="ellipse">
            <a:avLst/>
          </a:prstGeom>
          <a:solidFill>
            <a:srgbClr val="0095DA"/>
          </a:solidFill>
          <a:ln w="9525">
            <a:solidFill>
              <a:srgbClr val="004080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Объекты </a:t>
            </a:r>
          </a:p>
          <a:p>
            <a:pPr algn="ctr"/>
            <a:r>
              <a:rPr lang="ru-RU" sz="20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авторского </a:t>
            </a:r>
          </a:p>
          <a:p>
            <a:pPr algn="ctr"/>
            <a:r>
              <a:rPr lang="ru-RU" sz="20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права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ru-RU" sz="12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8330" y="27674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/>
            <a:r>
              <a:rPr lang="ru-RU" b="1" dirty="0">
                <a:solidFill>
                  <a:srgbClr val="0095DA"/>
                </a:solidFill>
                <a:latin typeface="Calibri" panose="020F0502020204030204" pitchFamily="34" charset="0"/>
              </a:rPr>
              <a:t>ОСНОВНЫЕ ОБЪЕКТЫ ФРАНШИЗЫ. </a:t>
            </a:r>
          </a:p>
          <a:p>
            <a:pPr defTabSz="914400"/>
            <a:r>
              <a:rPr lang="ru-RU" b="1" dirty="0">
                <a:solidFill>
                  <a:srgbClr val="0095DA"/>
                </a:solidFill>
                <a:latin typeface="Calibri" panose="020F0502020204030204" pitchFamily="34" charset="0"/>
              </a:rPr>
              <a:t>КОМПЛЕКС ИСКЛЮЧИТЕЛЬНЫХ ПРАВ: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КЛАССИЧЕСКИЕ КОМПОНЕНТЫ</a:t>
            </a:r>
          </a:p>
        </p:txBody>
      </p:sp>
      <p:sp>
        <p:nvSpPr>
          <p:cNvPr id="14" name="Прямоугольник 4"/>
          <p:cNvSpPr>
            <a:spLocks noChangeArrowheads="1"/>
          </p:cNvSpPr>
          <p:nvPr/>
        </p:nvSpPr>
        <p:spPr bwMode="auto">
          <a:xfrm>
            <a:off x="1" y="346473"/>
            <a:ext cx="266218" cy="721519"/>
          </a:xfrm>
          <a:prstGeom prst="rect">
            <a:avLst/>
          </a:prstGeom>
          <a:solidFill>
            <a:srgbClr val="0095DA"/>
          </a:solidFill>
          <a:ln w="9525" algn="ctr">
            <a:noFill/>
            <a:round/>
          </a:ln>
        </p:spPr>
        <p:txBody>
          <a:bodyPr/>
          <a:lstStyle/>
          <a:p>
            <a:pPr defTabSz="914400"/>
            <a:endParaRPr lang="ru-RU" sz="14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5" name="Picture 2" descr="C:\Users\Katinsky\Desktop\РАБ ВЛАД\logo-1688880549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3430" y="477710"/>
            <a:ext cx="1563370" cy="519520"/>
          </a:xfrm>
          <a:prstGeom prst="rect">
            <a:avLst/>
          </a:prstGeom>
          <a:noFill/>
        </p:spPr>
      </p:pic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930436" y="1605723"/>
            <a:ext cx="1662112" cy="1235869"/>
          </a:xfrm>
          <a:prstGeom prst="ellipse">
            <a:avLst/>
          </a:prstGeom>
          <a:solidFill>
            <a:srgbClr val="0095DA"/>
          </a:solidFill>
          <a:ln w="9525">
            <a:solidFill>
              <a:srgbClr val="004080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Коммерческое</a:t>
            </a:r>
          </a:p>
          <a:p>
            <a:pPr algn="ctr"/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обозначение</a:t>
            </a:r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930436" y="3059113"/>
            <a:ext cx="1662112" cy="1235869"/>
          </a:xfrm>
          <a:prstGeom prst="ellipse">
            <a:avLst/>
          </a:prstGeom>
          <a:solidFill>
            <a:srgbClr val="0095DA"/>
          </a:solidFill>
          <a:ln w="9525">
            <a:solidFill>
              <a:srgbClr val="004080"/>
            </a:solidFill>
            <a:round/>
          </a:ln>
          <a:effectLst/>
        </p:spPr>
        <p:txBody>
          <a:bodyPr wrap="none" anchor="ctr"/>
          <a:lstStyle/>
          <a:p>
            <a:pPr algn="ctr"/>
            <a:endParaRPr lang="ru-RU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Патентные </a:t>
            </a:r>
          </a:p>
          <a:p>
            <a:pPr algn="ctr"/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Права </a:t>
            </a:r>
          </a:p>
          <a:p>
            <a:pPr algn="ctr"/>
            <a:r>
              <a:rPr lang="ru-RU" sz="9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(изобретение, </a:t>
            </a:r>
          </a:p>
          <a:p>
            <a:pPr algn="ctr"/>
            <a:r>
              <a:rPr lang="ru-RU" sz="9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пром.образец</a:t>
            </a:r>
            <a:r>
              <a:rPr lang="ru-RU" sz="9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,</a:t>
            </a:r>
          </a:p>
          <a:p>
            <a:pPr algn="ctr"/>
            <a:r>
              <a:rPr lang="ru-RU" sz="9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полезн.модель</a:t>
            </a:r>
            <a:r>
              <a:rPr lang="ru-RU" sz="9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 algn="ctr"/>
            <a:endParaRPr lang="ru-RU" sz="12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Oval 13"/>
          <p:cNvSpPr>
            <a:spLocks noChangeArrowheads="1"/>
          </p:cNvSpPr>
          <p:nvPr/>
        </p:nvSpPr>
        <p:spPr bwMode="auto">
          <a:xfrm>
            <a:off x="6314441" y="3059113"/>
            <a:ext cx="1662113" cy="1235869"/>
          </a:xfrm>
          <a:prstGeom prst="ellipse">
            <a:avLst/>
          </a:prstGeom>
          <a:solidFill>
            <a:srgbClr val="0095DA"/>
          </a:solidFill>
          <a:ln w="9525">
            <a:solidFill>
              <a:srgbClr val="004080"/>
            </a:solidFill>
            <a:round/>
          </a:ln>
          <a:effectLst/>
        </p:spPr>
        <p:txBody>
          <a:bodyPr wrap="none" anchor="ctr"/>
          <a:lstStyle/>
          <a:p>
            <a:pPr algn="ctr"/>
            <a:endParaRPr lang="ru-RU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Программы </a:t>
            </a:r>
          </a:p>
          <a:p>
            <a:pPr algn="ctr"/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для ЭВМ</a:t>
            </a:r>
          </a:p>
          <a:p>
            <a:pPr algn="ctr"/>
            <a:endParaRPr lang="ru-RU" sz="12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ru-RU" sz="12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3742691" y="3677048"/>
            <a:ext cx="1662113" cy="1235869"/>
          </a:xfrm>
          <a:prstGeom prst="ellipse">
            <a:avLst/>
          </a:prstGeom>
          <a:solidFill>
            <a:srgbClr val="0095DA"/>
          </a:solidFill>
          <a:ln w="9525">
            <a:solidFill>
              <a:srgbClr val="004080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Объекты </a:t>
            </a:r>
          </a:p>
          <a:p>
            <a:pPr algn="ctr"/>
            <a:r>
              <a:rPr lang="ru-RU" sz="20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авторского </a:t>
            </a:r>
          </a:p>
          <a:p>
            <a:pPr algn="ctr"/>
            <a:r>
              <a:rPr lang="ru-RU" sz="20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права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ru-RU" sz="12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43213" y="214312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+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845572" y="304077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+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901372" y="219213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+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830252" y="304557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+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448492" y="323861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+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Нижний колонтитул 3"/>
          <p:cNvSpPr txBox="1">
            <a:spLocks noGrp="1"/>
          </p:cNvSpPr>
          <p:nvPr/>
        </p:nvSpPr>
        <p:spPr bwMode="auto">
          <a:xfrm>
            <a:off x="457200" y="4767263"/>
            <a:ext cx="21336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defTabSz="914400"/>
            <a:endParaRPr lang="ru-RU" altLang="ru-RU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3557" name="Нижний колонтитул 2"/>
          <p:cNvSpPr txBox="1">
            <a:spLocks noGrp="1"/>
          </p:cNvSpPr>
          <p:nvPr/>
        </p:nvSpPr>
        <p:spPr bwMode="auto">
          <a:xfrm>
            <a:off x="2195513" y="4683919"/>
            <a:ext cx="5689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 defTabSz="914400"/>
            <a:endParaRPr lang="ru-RU" altLang="ru-RU" sz="1400"/>
          </a:p>
        </p:txBody>
      </p:sp>
      <p:sp>
        <p:nvSpPr>
          <p:cNvPr id="3" name="TextBox 2"/>
          <p:cNvSpPr txBox="1"/>
          <p:nvPr/>
        </p:nvSpPr>
        <p:spPr>
          <a:xfrm>
            <a:off x="599917" y="1615440"/>
            <a:ext cx="40133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Какой договор заключить,  если нет товарного знака, а продать франшизу очень хочется?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8488" y="554099"/>
            <a:ext cx="6086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b="1" dirty="0">
                <a:solidFill>
                  <a:srgbClr val="0095DA"/>
                </a:solidFill>
                <a:latin typeface="Calibri" panose="020F0502020204030204" pitchFamily="34" charset="0"/>
              </a:rPr>
              <a:t>ЕСЛИ У ФРАНЧАЙЗЕРА НЕТ ТОВАРНОГО ЗНАКА…</a:t>
            </a:r>
          </a:p>
        </p:txBody>
      </p:sp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1" y="346473"/>
            <a:ext cx="266218" cy="721519"/>
          </a:xfrm>
          <a:prstGeom prst="rect">
            <a:avLst/>
          </a:prstGeom>
          <a:solidFill>
            <a:srgbClr val="0095DA"/>
          </a:solidFill>
          <a:ln w="9525" algn="ctr">
            <a:noFill/>
            <a:round/>
          </a:ln>
        </p:spPr>
        <p:txBody>
          <a:bodyPr/>
          <a:lstStyle/>
          <a:p>
            <a:pPr defTabSz="914400"/>
            <a:endParaRPr lang="ru-RU" sz="14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1" name="Picture 2" descr="C:\Users\Katinsky\Desktop\РАБ ВЛАД\logo-1688880549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3430" y="477710"/>
            <a:ext cx="1563370" cy="519520"/>
          </a:xfrm>
          <a:prstGeom prst="rect">
            <a:avLst/>
          </a:prstGeom>
          <a:noFill/>
        </p:spPr>
      </p:pic>
      <p:pic>
        <p:nvPicPr>
          <p:cNvPr id="40968" name="Picture 8" descr="http://wondplatform.nl/wp/wp-content/uploads/2017/06/vraagteken-806x1024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7988" y="1373623"/>
            <a:ext cx="2671445" cy="33936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Нижний колонтитул 3"/>
          <p:cNvSpPr txBox="1">
            <a:spLocks noGrp="1"/>
          </p:cNvSpPr>
          <p:nvPr/>
        </p:nvSpPr>
        <p:spPr bwMode="auto">
          <a:xfrm>
            <a:off x="457200" y="4767263"/>
            <a:ext cx="21336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defTabSz="914400"/>
            <a:endParaRPr lang="ru-RU" altLang="ru-RU" sz="10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3557" name="Нижний колонтитул 2"/>
          <p:cNvSpPr txBox="1">
            <a:spLocks noGrp="1"/>
          </p:cNvSpPr>
          <p:nvPr/>
        </p:nvSpPr>
        <p:spPr bwMode="auto">
          <a:xfrm>
            <a:off x="2195513" y="4683919"/>
            <a:ext cx="5689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 defTabSz="914400"/>
            <a:endParaRPr lang="ru-RU" altLang="ru-RU" sz="1000">
              <a:latin typeface="Calibri" panose="020F0502020204030204" pitchFamily="34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1212850" y="1584532"/>
          <a:ext cx="60960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6788150" y="2047461"/>
            <a:ext cx="1541463" cy="1078455"/>
            <a:chOff x="2946400" y="257047"/>
            <a:chExt cx="1143000" cy="1143000"/>
          </a:xfrm>
          <a:solidFill>
            <a:srgbClr val="0095DA"/>
          </a:solidFill>
        </p:grpSpPr>
        <p:sp>
          <p:nvSpPr>
            <p:cNvPr id="8" name="Овал 7"/>
            <p:cNvSpPr/>
            <p:nvPr/>
          </p:nvSpPr>
          <p:spPr>
            <a:xfrm>
              <a:off x="2946400" y="257047"/>
              <a:ext cx="1143000" cy="114300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Овал 4"/>
            <p:cNvSpPr txBox="1"/>
            <p:nvPr/>
          </p:nvSpPr>
          <p:spPr>
            <a:xfrm>
              <a:off x="3149949" y="463200"/>
              <a:ext cx="734205" cy="73420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000" kern="1200" dirty="0">
                  <a:solidFill>
                    <a:schemeClr val="bg1"/>
                  </a:solidFill>
                  <a:latin typeface="Calibri" panose="020F0502020204030204" pitchFamily="34" charset="0"/>
                </a:rPr>
                <a:t>Товарный знак</a:t>
              </a:r>
            </a:p>
          </p:txBody>
        </p:sp>
      </p:grpSp>
      <p:cxnSp>
        <p:nvCxnSpPr>
          <p:cNvPr id="4" name="Прямая соединительная линия 3"/>
          <p:cNvCxnSpPr/>
          <p:nvPr/>
        </p:nvCxnSpPr>
        <p:spPr>
          <a:xfrm>
            <a:off x="6679097" y="1838533"/>
            <a:ext cx="1802295" cy="15407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6679096" y="1842102"/>
            <a:ext cx="1822508" cy="14927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98488" y="554099"/>
            <a:ext cx="6086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b="1" dirty="0">
                <a:solidFill>
                  <a:srgbClr val="0095DA"/>
                </a:solidFill>
                <a:latin typeface="Calibri" panose="020F0502020204030204" pitchFamily="34" charset="0"/>
              </a:rPr>
              <a:t>ЕСЛИ У ФРАНЧАЙЗЕРА НЕТ ТОВАРНОГО ЗНАКА…</a:t>
            </a:r>
          </a:p>
        </p:txBody>
      </p:sp>
      <p:sp>
        <p:nvSpPr>
          <p:cNvPr id="14" name="Прямоугольник 4"/>
          <p:cNvSpPr>
            <a:spLocks noChangeArrowheads="1"/>
          </p:cNvSpPr>
          <p:nvPr/>
        </p:nvSpPr>
        <p:spPr bwMode="auto">
          <a:xfrm>
            <a:off x="1" y="346473"/>
            <a:ext cx="266218" cy="721519"/>
          </a:xfrm>
          <a:prstGeom prst="rect">
            <a:avLst/>
          </a:prstGeom>
          <a:solidFill>
            <a:srgbClr val="0095DA"/>
          </a:solidFill>
          <a:ln w="9525" algn="ctr">
            <a:noFill/>
            <a:round/>
          </a:ln>
        </p:spPr>
        <p:txBody>
          <a:bodyPr/>
          <a:lstStyle/>
          <a:p>
            <a:pPr defTabSz="914400"/>
            <a:endParaRPr lang="ru-RU" sz="14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5" name="Picture 2" descr="C:\Users\Katinsky\Desktop\РАБ ВЛАД\logo-1688880549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3430" y="477710"/>
            <a:ext cx="1563370" cy="5195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98488" y="1380437"/>
            <a:ext cx="38349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А если заключить договор коммерческой концессии, когда товарного знака нет?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98488" y="422019"/>
            <a:ext cx="6086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b="1" dirty="0">
                <a:solidFill>
                  <a:srgbClr val="0095DA"/>
                </a:solidFill>
                <a:latin typeface="Calibri" panose="020F0502020204030204" pitchFamily="34" charset="0"/>
              </a:rPr>
              <a:t>ЕСЛИ У ФРАНЧАЙЗЕРА НЕТ ТОВАРНОГО ЗНАКА…</a:t>
            </a:r>
          </a:p>
          <a:p>
            <a:pPr defTabSz="91440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РЕАЛЬНЫЙ КЕЙС. СУДЕБНАЯ ПРАКТИКА</a:t>
            </a:r>
          </a:p>
        </p:txBody>
      </p:sp>
      <p:sp>
        <p:nvSpPr>
          <p:cNvPr id="19" name="Прямоугольник 4"/>
          <p:cNvSpPr>
            <a:spLocks noChangeArrowheads="1"/>
          </p:cNvSpPr>
          <p:nvPr/>
        </p:nvSpPr>
        <p:spPr bwMode="auto">
          <a:xfrm>
            <a:off x="1" y="346473"/>
            <a:ext cx="266218" cy="721519"/>
          </a:xfrm>
          <a:prstGeom prst="rect">
            <a:avLst/>
          </a:prstGeom>
          <a:solidFill>
            <a:srgbClr val="0095DA"/>
          </a:solidFill>
          <a:ln w="9525" algn="ctr">
            <a:noFill/>
            <a:round/>
          </a:ln>
        </p:spPr>
        <p:txBody>
          <a:bodyPr/>
          <a:lstStyle/>
          <a:p>
            <a:pPr defTabSz="914400"/>
            <a:endParaRPr lang="ru-RU" sz="14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20" name="Picture 2" descr="C:\Users\Katinsky\Desktop\РАБ ВЛАД\logo-1688880549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3430" y="477710"/>
            <a:ext cx="1563370" cy="519520"/>
          </a:xfrm>
          <a:prstGeom prst="rect">
            <a:avLst/>
          </a:prstGeom>
          <a:noFill/>
        </p:spPr>
      </p:pic>
      <p:grpSp>
        <p:nvGrpSpPr>
          <p:cNvPr id="21" name="Группа 20"/>
          <p:cNvGrpSpPr/>
          <p:nvPr/>
        </p:nvGrpSpPr>
        <p:grpSpPr>
          <a:xfrm>
            <a:off x="6788150" y="2047461"/>
            <a:ext cx="1541463" cy="1078455"/>
            <a:chOff x="2946400" y="257047"/>
            <a:chExt cx="1143000" cy="1143000"/>
          </a:xfrm>
          <a:solidFill>
            <a:srgbClr val="0095DA"/>
          </a:solidFill>
        </p:grpSpPr>
        <p:sp>
          <p:nvSpPr>
            <p:cNvPr id="22" name="Овал 21"/>
            <p:cNvSpPr/>
            <p:nvPr/>
          </p:nvSpPr>
          <p:spPr>
            <a:xfrm>
              <a:off x="2946400" y="257047"/>
              <a:ext cx="1143000" cy="114300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Овал 4"/>
            <p:cNvSpPr txBox="1"/>
            <p:nvPr/>
          </p:nvSpPr>
          <p:spPr>
            <a:xfrm>
              <a:off x="3149949" y="463200"/>
              <a:ext cx="734205" cy="73420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000" kern="1200" dirty="0">
                  <a:solidFill>
                    <a:schemeClr val="bg1"/>
                  </a:solidFill>
                  <a:latin typeface="Calibri" panose="020F0502020204030204" pitchFamily="34" charset="0"/>
                </a:rPr>
                <a:t>Товарный знак</a:t>
              </a:r>
            </a:p>
          </p:txBody>
        </p:sp>
      </p:grpSp>
      <p:cxnSp>
        <p:nvCxnSpPr>
          <p:cNvPr id="24" name="Прямая соединительная линия 23"/>
          <p:cNvCxnSpPr/>
          <p:nvPr/>
        </p:nvCxnSpPr>
        <p:spPr>
          <a:xfrm>
            <a:off x="6679097" y="1838533"/>
            <a:ext cx="1802295" cy="15407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9096" y="1842102"/>
            <a:ext cx="1822508" cy="14927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78296" y="1290971"/>
          <a:ext cx="8759689" cy="3699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22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138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35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ФАБУЛА ДЕЛА</a:t>
                      </a:r>
                    </a:p>
                  </a:txBody>
                  <a:tcPr marT="34290" marB="34290">
                    <a:solidFill>
                      <a:srgbClr val="0095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ЧТО ТРЕБУЕТ ИСТЕЦ-ФРАНЧАЙЗИ</a:t>
                      </a:r>
                    </a:p>
                  </a:txBody>
                  <a:tcPr marT="34290" marB="34290">
                    <a:solidFill>
                      <a:srgbClr val="0095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ЧТО СКАЗАЛ СУД</a:t>
                      </a:r>
                    </a:p>
                  </a:txBody>
                  <a:tcPr marT="34290" marB="34290">
                    <a:solidFill>
                      <a:srgbClr val="0095D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19474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17.06.2016 СТОРОНЫ ЗАКЛЮЧИЛИ ДКК: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Право на фирменное наименование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Право на коммерческую информацию и коммерческий опыт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Секрет производства (ноу-хау)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Однако спустя несколько месяцев франчайзи узнал, что: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Товарный знак не зарегистрирован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Управляющая кнопка: справка 8">
            <a:hlinkClick r:id="" action="ppaction://noaction" highlightClick="1"/>
          </p:cNvPr>
          <p:cNvSpPr/>
          <p:nvPr/>
        </p:nvSpPr>
        <p:spPr>
          <a:xfrm>
            <a:off x="4373217" y="2087218"/>
            <a:ext cx="1683026" cy="2166730"/>
          </a:xfrm>
          <a:prstGeom prst="actionButtonHelp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Управляющая кнопка: справка 12">
            <a:hlinkClick r:id="" action="ppaction://noaction" highlightClick="1"/>
          </p:cNvPr>
          <p:cNvSpPr/>
          <p:nvPr/>
        </p:nvSpPr>
        <p:spPr>
          <a:xfrm>
            <a:off x="7182679" y="2087218"/>
            <a:ext cx="1683026" cy="2166730"/>
          </a:xfrm>
          <a:prstGeom prst="actionButtonHelp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8488" y="422019"/>
            <a:ext cx="6086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b="1" dirty="0">
                <a:solidFill>
                  <a:srgbClr val="0095DA"/>
                </a:solidFill>
                <a:latin typeface="Calibri" panose="020F0502020204030204" pitchFamily="34" charset="0"/>
              </a:rPr>
              <a:t>ЕСЛИ У ФРАНЧАЙЗЕРА НЕТ ТОВАРНОГО ЗНАКА…</a:t>
            </a:r>
          </a:p>
          <a:p>
            <a:pPr defTabSz="91440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РЕАЛЬНЫЙ КЕЙС. СУДЕБНАЯ ПРАКТИКА</a:t>
            </a:r>
          </a:p>
        </p:txBody>
      </p:sp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1" y="346473"/>
            <a:ext cx="266218" cy="721519"/>
          </a:xfrm>
          <a:prstGeom prst="rect">
            <a:avLst/>
          </a:prstGeom>
          <a:solidFill>
            <a:srgbClr val="0095DA"/>
          </a:solidFill>
          <a:ln w="9525" algn="ctr">
            <a:noFill/>
            <a:round/>
          </a:ln>
        </p:spPr>
        <p:txBody>
          <a:bodyPr/>
          <a:lstStyle/>
          <a:p>
            <a:pPr defTabSz="914400"/>
            <a:endParaRPr lang="ru-RU" sz="14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Picture 2" descr="C:\Users\Katinsky\Desktop\РАБ ВЛАД\logo-1688880549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3430" y="477710"/>
            <a:ext cx="1563370" cy="519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78296" y="1290971"/>
          <a:ext cx="8759689" cy="3699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22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138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35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ФАБУЛА ДЕЛА</a:t>
                      </a:r>
                    </a:p>
                  </a:txBody>
                  <a:tcPr marT="34290" marB="34290">
                    <a:solidFill>
                      <a:srgbClr val="0095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ЧТО ТРЕБУЕТ ИСТЕЦ-ФРАНЧАЙЗИ</a:t>
                      </a:r>
                    </a:p>
                  </a:txBody>
                  <a:tcPr marT="34290" marB="34290">
                    <a:solidFill>
                      <a:srgbClr val="0095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ЧТО СКАЗАЛ СУД</a:t>
                      </a:r>
                    </a:p>
                  </a:txBody>
                  <a:tcPr marT="34290" marB="34290">
                    <a:solidFill>
                      <a:srgbClr val="0095D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19474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17.06.2016 СТОРОНЫ ЗАКЛЮЧИЛИ ДКК: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Право на фирменное наименование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Право на коммерческую информацию и коммерческий опыт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Секрет производства (ноу-хау)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Однако спустя несколько месяцев франчайзи узнал, что: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Товарный знак не зарегистрирован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Признать  недействительным ДКК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Взыскать уплаченный паушальный взнос 187 000 р.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Взыскать 24 027 р. 02 коп. процентов за пользование чужими денежными средствами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Управляющая кнопка: справка 12">
            <a:hlinkClick r:id="" action="ppaction://noaction" highlightClick="1"/>
          </p:cNvPr>
          <p:cNvSpPr/>
          <p:nvPr/>
        </p:nvSpPr>
        <p:spPr>
          <a:xfrm>
            <a:off x="7182679" y="2087218"/>
            <a:ext cx="1683026" cy="2166730"/>
          </a:xfrm>
          <a:prstGeom prst="actionButtonHelp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8488" y="422019"/>
            <a:ext cx="6086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b="1" dirty="0">
                <a:solidFill>
                  <a:srgbClr val="0095DA"/>
                </a:solidFill>
                <a:latin typeface="Calibri" panose="020F0502020204030204" pitchFamily="34" charset="0"/>
              </a:rPr>
              <a:t>ЕСЛИ У ФРАНЧАЙЗЕРА НЕТ ТОВАРНОГО ЗНАКА…</a:t>
            </a:r>
          </a:p>
          <a:p>
            <a:pPr defTabSz="91440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РЕАЛЬНЫЙ КЕЙС. СУДЕБНАЯ ПРАКТИКА</a:t>
            </a:r>
          </a:p>
        </p:txBody>
      </p:sp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1" y="346473"/>
            <a:ext cx="266218" cy="721519"/>
          </a:xfrm>
          <a:prstGeom prst="rect">
            <a:avLst/>
          </a:prstGeom>
          <a:solidFill>
            <a:srgbClr val="0095DA"/>
          </a:solidFill>
          <a:ln w="9525" algn="ctr">
            <a:noFill/>
            <a:round/>
          </a:ln>
        </p:spPr>
        <p:txBody>
          <a:bodyPr/>
          <a:lstStyle/>
          <a:p>
            <a:pPr defTabSz="914400"/>
            <a:endParaRPr lang="ru-RU" sz="14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Picture 2" descr="C:\Users\Katinsky\Desktop\РАБ ВЛАД\logo-1688880549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3430" y="477710"/>
            <a:ext cx="1563370" cy="519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</TotalTime>
  <Words>841</Words>
  <Application>Microsoft Office PowerPoint</Application>
  <PresentationFormat>Экран (16:9)</PresentationFormat>
  <Paragraphs>205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BRTG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Договор коммерческой концессии</dc:title>
  <dc:creator>Мария Кизима</dc:creator>
  <cp:lastModifiedBy>dm</cp:lastModifiedBy>
  <cp:revision>278</cp:revision>
  <cp:lastPrinted>2013-04-22T17:28:00Z</cp:lastPrinted>
  <dcterms:created xsi:type="dcterms:W3CDTF">2013-01-28T21:11:00Z</dcterms:created>
  <dcterms:modified xsi:type="dcterms:W3CDTF">2018-11-19T07:00:14Z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1033-10.2.0.5832</vt:lpwstr>
  </property>
</Properties>
</file>